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1.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70" r:id="rId3"/>
    <p:sldId id="274" r:id="rId4"/>
    <p:sldId id="278" r:id="rId5"/>
    <p:sldId id="271" r:id="rId6"/>
    <p:sldId id="272" r:id="rId7"/>
    <p:sldId id="273" r:id="rId8"/>
    <p:sldId id="277" r:id="rId9"/>
    <p:sldId id="257" r:id="rId10"/>
    <p:sldId id="258" r:id="rId11"/>
    <p:sldId id="259" r:id="rId12"/>
    <p:sldId id="260" r:id="rId13"/>
    <p:sldId id="261" r:id="rId14"/>
    <p:sldId id="263" r:id="rId15"/>
    <p:sldId id="264" r:id="rId16"/>
    <p:sldId id="265" r:id="rId17"/>
    <p:sldId id="266" r:id="rId18"/>
    <p:sldId id="267" r:id="rId19"/>
    <p:sldId id="268" r:id="rId20"/>
    <p:sldId id="269" r:id="rId21"/>
    <p:sldId id="275" r:id="rId22"/>
    <p:sldId id="276" r:id="rId23"/>
    <p:sldId id="279" r:id="rId24"/>
    <p:sldId id="280"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9" d="100"/>
          <a:sy n="99" d="100"/>
        </p:scale>
        <p:origin x="-55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6C1070-85A5-C649-9008-691EC86F434A}" type="datetimeFigureOut">
              <a:rPr lang="en-US" smtClean="0"/>
              <a:t>11/22/15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3179B2-AB61-1B47-B23E-168005CB0065}" type="slidenum">
              <a:rPr lang="en-US" smtClean="0"/>
              <a:t>‹#›</a:t>
            </a:fld>
            <a:endParaRPr lang="en-US"/>
          </a:p>
        </p:txBody>
      </p:sp>
    </p:spTree>
    <p:extLst>
      <p:ext uri="{BB962C8B-B14F-4D97-AF65-F5344CB8AC3E}">
        <p14:creationId xmlns:p14="http://schemas.microsoft.com/office/powerpoint/2010/main" val="11826483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nl-BE">
              <a:latin typeface="Calibri" charset="0"/>
            </a:endParaRPr>
          </a:p>
        </p:txBody>
      </p:sp>
      <p:sp>
        <p:nvSpPr>
          <p:cNvPr id="8192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5F5238C-B9BA-CC43-BF40-B102A08429FE}" type="slidenum">
              <a:rPr lang="en-US">
                <a:latin typeface="Calibri" charset="0"/>
              </a:rPr>
              <a:pPr eaLnBrk="1" hangingPunct="1"/>
              <a:t>2</a:t>
            </a:fld>
            <a:endParaRPr lang="en-US">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nl-BE">
              <a:latin typeface="Calibri" charset="0"/>
            </a:endParaRPr>
          </a:p>
        </p:txBody>
      </p:sp>
      <p:sp>
        <p:nvSpPr>
          <p:cNvPr id="6656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4E3B1CC0-9DED-0640-8A3F-9A511D26481C}" type="slidenum">
              <a:rPr lang="en-US">
                <a:latin typeface="Calibri" charset="0"/>
              </a:rPr>
              <a:pPr eaLnBrk="1" hangingPunct="1"/>
              <a:t>18</a:t>
            </a:fld>
            <a:endParaRPr lang="en-US">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nl-BE">
              <a:latin typeface="Calibri" charset="0"/>
            </a:endParaRPr>
          </a:p>
        </p:txBody>
      </p:sp>
      <p:sp>
        <p:nvSpPr>
          <p:cNvPr id="7168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E82E5F7-DB92-1741-819D-85F64968AB1D}" type="slidenum">
              <a:rPr lang="en-US">
                <a:latin typeface="Calibri" charset="0"/>
              </a:rPr>
              <a:pPr eaLnBrk="1" hangingPunct="1"/>
              <a:t>19</a:t>
            </a:fld>
            <a:endParaRPr lang="en-US">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nl-BE">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144599B-8ABC-C743-B624-FA428BCF51D5}" type="slidenum">
              <a:rPr lang="en-US">
                <a:latin typeface="Calibri" charset="0"/>
              </a:rPr>
              <a:pPr eaLnBrk="1" hangingPunct="1"/>
              <a:t>20</a:t>
            </a:fld>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nl-BE">
              <a:latin typeface="Calibri" charset="0"/>
            </a:endParaRPr>
          </a:p>
        </p:txBody>
      </p:sp>
      <p:sp>
        <p:nvSpPr>
          <p:cNvPr id="593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A1874F6-CD7F-BC4D-9954-A1AD8BAFFCAE}" type="slidenum">
              <a:rPr lang="en-US">
                <a:latin typeface="Calibri" charset="0"/>
              </a:rPr>
              <a:pPr eaLnBrk="1" hangingPunct="1"/>
              <a:t>5</a:t>
            </a:fld>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nl-BE">
              <a:latin typeface="Calibri" charset="0"/>
            </a:endParaRPr>
          </a:p>
        </p:txBody>
      </p:sp>
      <p:sp>
        <p:nvSpPr>
          <p:cNvPr id="5632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99AA0197-67D5-0C45-A24B-6EF383BF74F0}" type="slidenum">
              <a:rPr lang="en-US">
                <a:latin typeface="Calibri" charset="0"/>
              </a:rPr>
              <a:pPr eaLnBrk="1" hangingPunct="1"/>
              <a:t>7</a:t>
            </a:fld>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0A9A6C-D152-7948-887C-4E7CEF6F0F05}" type="slidenum">
              <a:rPr lang="en-AU"/>
              <a:pPr/>
              <a:t>9</a:t>
            </a:fld>
            <a:endParaRPr lang="en-AU"/>
          </a:p>
        </p:txBody>
      </p:sp>
      <p:sp>
        <p:nvSpPr>
          <p:cNvPr id="80898"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80899"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D690C9-73FB-E24B-9E88-5F5EE29965FB}" type="slidenum">
              <a:rPr lang="en-AU"/>
              <a:pPr/>
              <a:t>11</a:t>
            </a:fld>
            <a:endParaRPr lang="en-AU"/>
          </a:p>
        </p:txBody>
      </p:sp>
      <p:sp>
        <p:nvSpPr>
          <p:cNvPr id="53250"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53251" name="Rectangle 3"/>
          <p:cNvSpPr>
            <a:spLocks noGrp="1" noChangeArrowheads="1"/>
          </p:cNvSpPr>
          <p:nvPr>
            <p:ph type="body" idx="1"/>
          </p:nvPr>
        </p:nvSpPr>
        <p:spPr/>
        <p:txBody>
          <a:bodyPr/>
          <a:lstStyle/>
          <a:p>
            <a:endParaRPr lang="en-A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361920-FE0D-8745-A68D-2B0EE0B674AF}" type="slidenum">
              <a:rPr lang="en-AU"/>
              <a:pPr/>
              <a:t>12</a:t>
            </a:fld>
            <a:endParaRPr lang="en-AU"/>
          </a:p>
        </p:txBody>
      </p:sp>
      <p:sp>
        <p:nvSpPr>
          <p:cNvPr id="92162"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92163"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A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D214A8-2CBC-244F-9D5A-B1C66276E9F3}" type="slidenum">
              <a:rPr lang="en-AU"/>
              <a:pPr/>
              <a:t>13</a:t>
            </a:fld>
            <a:endParaRPr lang="en-AU"/>
          </a:p>
        </p:txBody>
      </p:sp>
      <p:sp>
        <p:nvSpPr>
          <p:cNvPr id="94210"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94211"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A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452E76-B346-CA4F-B73A-ABFE1A22952B}" type="slidenum">
              <a:rPr lang="en-AU"/>
              <a:pPr/>
              <a:t>14</a:t>
            </a:fld>
            <a:endParaRPr lang="en-AU"/>
          </a:p>
        </p:txBody>
      </p:sp>
      <p:sp>
        <p:nvSpPr>
          <p:cNvPr id="59394"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59395" name="Rectangle 3"/>
          <p:cNvSpPr>
            <a:spLocks noGrp="1" noChangeArrowheads="1"/>
          </p:cNvSpPr>
          <p:nvPr>
            <p:ph type="body" idx="1"/>
          </p:nvPr>
        </p:nvSpPr>
        <p:spPr/>
        <p:txBody>
          <a:bodyPr/>
          <a:lstStyle/>
          <a:p>
            <a:endParaRPr lang="en-A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0360E0-5E62-5642-BA76-0C6347C54613}" type="slidenum">
              <a:rPr lang="en-AU"/>
              <a:pPr/>
              <a:t>15</a:t>
            </a:fld>
            <a:endParaRPr lang="en-AU"/>
          </a:p>
        </p:txBody>
      </p:sp>
      <p:sp>
        <p:nvSpPr>
          <p:cNvPr id="60418"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60419" name="Rectangle 3"/>
          <p:cNvSpPr>
            <a:spLocks noGrp="1" noChangeArrowheads="1"/>
          </p:cNvSpPr>
          <p:nvPr>
            <p:ph type="body" idx="1"/>
          </p:nvPr>
        </p:nvSpPr>
        <p:spPr/>
        <p:txBody>
          <a:bodyPr/>
          <a:lstStyle/>
          <a:p>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470B60-207F-B644-8072-49CB2425BE51}" type="datetimeFigureOut">
              <a:rPr lang="en-US" smtClean="0"/>
              <a:t>11/22/15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0854C-A4D1-A041-9751-FC43F43D574A}" type="slidenum">
              <a:rPr lang="en-US" smtClean="0"/>
              <a:t>‹#›</a:t>
            </a:fld>
            <a:endParaRPr lang="en-US"/>
          </a:p>
        </p:txBody>
      </p:sp>
    </p:spTree>
    <p:extLst>
      <p:ext uri="{BB962C8B-B14F-4D97-AF65-F5344CB8AC3E}">
        <p14:creationId xmlns:p14="http://schemas.microsoft.com/office/powerpoint/2010/main" val="1225734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470B60-207F-B644-8072-49CB2425BE51}" type="datetimeFigureOut">
              <a:rPr lang="en-US" smtClean="0"/>
              <a:t>11/22/15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0854C-A4D1-A041-9751-FC43F43D574A}" type="slidenum">
              <a:rPr lang="en-US" smtClean="0"/>
              <a:t>‹#›</a:t>
            </a:fld>
            <a:endParaRPr lang="en-US"/>
          </a:p>
        </p:txBody>
      </p:sp>
    </p:spTree>
    <p:extLst>
      <p:ext uri="{BB962C8B-B14F-4D97-AF65-F5344CB8AC3E}">
        <p14:creationId xmlns:p14="http://schemas.microsoft.com/office/powerpoint/2010/main" val="2933821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470B60-207F-B644-8072-49CB2425BE51}" type="datetimeFigureOut">
              <a:rPr lang="en-US" smtClean="0"/>
              <a:t>11/22/15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0854C-A4D1-A041-9751-FC43F43D574A}" type="slidenum">
              <a:rPr lang="en-US" smtClean="0"/>
              <a:t>‹#›</a:t>
            </a:fld>
            <a:endParaRPr lang="en-US"/>
          </a:p>
        </p:txBody>
      </p:sp>
    </p:spTree>
    <p:extLst>
      <p:ext uri="{BB962C8B-B14F-4D97-AF65-F5344CB8AC3E}">
        <p14:creationId xmlns:p14="http://schemas.microsoft.com/office/powerpoint/2010/main" val="1926081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470B60-207F-B644-8072-49CB2425BE51}" type="datetimeFigureOut">
              <a:rPr lang="en-US" smtClean="0"/>
              <a:t>11/22/15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0854C-A4D1-A041-9751-FC43F43D574A}" type="slidenum">
              <a:rPr lang="en-US" smtClean="0"/>
              <a:t>‹#›</a:t>
            </a:fld>
            <a:endParaRPr lang="en-US"/>
          </a:p>
        </p:txBody>
      </p:sp>
    </p:spTree>
    <p:extLst>
      <p:ext uri="{BB962C8B-B14F-4D97-AF65-F5344CB8AC3E}">
        <p14:creationId xmlns:p14="http://schemas.microsoft.com/office/powerpoint/2010/main" val="1629456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470B60-207F-B644-8072-49CB2425BE51}" type="datetimeFigureOut">
              <a:rPr lang="en-US" smtClean="0"/>
              <a:t>11/22/15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0854C-A4D1-A041-9751-FC43F43D574A}" type="slidenum">
              <a:rPr lang="en-US" smtClean="0"/>
              <a:t>‹#›</a:t>
            </a:fld>
            <a:endParaRPr lang="en-US"/>
          </a:p>
        </p:txBody>
      </p:sp>
    </p:spTree>
    <p:extLst>
      <p:ext uri="{BB962C8B-B14F-4D97-AF65-F5344CB8AC3E}">
        <p14:creationId xmlns:p14="http://schemas.microsoft.com/office/powerpoint/2010/main" val="1613511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470B60-207F-B644-8072-49CB2425BE51}" type="datetimeFigureOut">
              <a:rPr lang="en-US" smtClean="0"/>
              <a:t>11/22/15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0854C-A4D1-A041-9751-FC43F43D574A}" type="slidenum">
              <a:rPr lang="en-US" smtClean="0"/>
              <a:t>‹#›</a:t>
            </a:fld>
            <a:endParaRPr lang="en-US"/>
          </a:p>
        </p:txBody>
      </p:sp>
    </p:spTree>
    <p:extLst>
      <p:ext uri="{BB962C8B-B14F-4D97-AF65-F5344CB8AC3E}">
        <p14:creationId xmlns:p14="http://schemas.microsoft.com/office/powerpoint/2010/main" val="166077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470B60-207F-B644-8072-49CB2425BE51}" type="datetimeFigureOut">
              <a:rPr lang="en-US" smtClean="0"/>
              <a:t>11/22/15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30854C-A4D1-A041-9751-FC43F43D574A}" type="slidenum">
              <a:rPr lang="en-US" smtClean="0"/>
              <a:t>‹#›</a:t>
            </a:fld>
            <a:endParaRPr lang="en-US"/>
          </a:p>
        </p:txBody>
      </p:sp>
    </p:spTree>
    <p:extLst>
      <p:ext uri="{BB962C8B-B14F-4D97-AF65-F5344CB8AC3E}">
        <p14:creationId xmlns:p14="http://schemas.microsoft.com/office/powerpoint/2010/main" val="3769367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470B60-207F-B644-8072-49CB2425BE51}" type="datetimeFigureOut">
              <a:rPr lang="en-US" smtClean="0"/>
              <a:t>11/22/15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30854C-A4D1-A041-9751-FC43F43D574A}" type="slidenum">
              <a:rPr lang="en-US" smtClean="0"/>
              <a:t>‹#›</a:t>
            </a:fld>
            <a:endParaRPr lang="en-US"/>
          </a:p>
        </p:txBody>
      </p:sp>
    </p:spTree>
    <p:extLst>
      <p:ext uri="{BB962C8B-B14F-4D97-AF65-F5344CB8AC3E}">
        <p14:creationId xmlns:p14="http://schemas.microsoft.com/office/powerpoint/2010/main" val="240489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470B60-207F-B644-8072-49CB2425BE51}" type="datetimeFigureOut">
              <a:rPr lang="en-US" smtClean="0"/>
              <a:t>11/22/15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30854C-A4D1-A041-9751-FC43F43D574A}" type="slidenum">
              <a:rPr lang="en-US" smtClean="0"/>
              <a:t>‹#›</a:t>
            </a:fld>
            <a:endParaRPr lang="en-US"/>
          </a:p>
        </p:txBody>
      </p:sp>
    </p:spTree>
    <p:extLst>
      <p:ext uri="{BB962C8B-B14F-4D97-AF65-F5344CB8AC3E}">
        <p14:creationId xmlns:p14="http://schemas.microsoft.com/office/powerpoint/2010/main" val="1410871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470B60-207F-B644-8072-49CB2425BE51}" type="datetimeFigureOut">
              <a:rPr lang="en-US" smtClean="0"/>
              <a:t>11/22/15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0854C-A4D1-A041-9751-FC43F43D574A}" type="slidenum">
              <a:rPr lang="en-US" smtClean="0"/>
              <a:t>‹#›</a:t>
            </a:fld>
            <a:endParaRPr lang="en-US"/>
          </a:p>
        </p:txBody>
      </p:sp>
    </p:spTree>
    <p:extLst>
      <p:ext uri="{BB962C8B-B14F-4D97-AF65-F5344CB8AC3E}">
        <p14:creationId xmlns:p14="http://schemas.microsoft.com/office/powerpoint/2010/main" val="1465990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470B60-207F-B644-8072-49CB2425BE51}" type="datetimeFigureOut">
              <a:rPr lang="en-US" smtClean="0"/>
              <a:t>11/22/15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0854C-A4D1-A041-9751-FC43F43D574A}" type="slidenum">
              <a:rPr lang="en-US" smtClean="0"/>
              <a:t>‹#›</a:t>
            </a:fld>
            <a:endParaRPr lang="en-US"/>
          </a:p>
        </p:txBody>
      </p:sp>
    </p:spTree>
    <p:extLst>
      <p:ext uri="{BB962C8B-B14F-4D97-AF65-F5344CB8AC3E}">
        <p14:creationId xmlns:p14="http://schemas.microsoft.com/office/powerpoint/2010/main" val="18138476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470B60-207F-B644-8072-49CB2425BE51}" type="datetimeFigureOut">
              <a:rPr lang="en-US" smtClean="0"/>
              <a:t>11/22/15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30854C-A4D1-A041-9751-FC43F43D574A}" type="slidenum">
              <a:rPr lang="en-US" smtClean="0"/>
              <a:t>‹#›</a:t>
            </a:fld>
            <a:endParaRPr lang="en-US"/>
          </a:p>
        </p:txBody>
      </p:sp>
    </p:spTree>
    <p:extLst>
      <p:ext uri="{BB962C8B-B14F-4D97-AF65-F5344CB8AC3E}">
        <p14:creationId xmlns:p14="http://schemas.microsoft.com/office/powerpoint/2010/main" val="1378590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1.bin"/><Relationship Id="rId5" Type="http://schemas.openxmlformats.org/officeDocument/2006/relationships/image" Target="../media/image8.png"/><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Bauhaus 93"/>
                <a:cs typeface="Bauhaus 93"/>
              </a:rPr>
              <a:t>Trigger- effect/identities</a:t>
            </a:r>
            <a:endParaRPr lang="en-US" dirty="0">
              <a:latin typeface="Bauhaus 93"/>
              <a:cs typeface="Bauhaus 93"/>
            </a:endParaRPr>
          </a:p>
        </p:txBody>
      </p:sp>
      <p:sp>
        <p:nvSpPr>
          <p:cNvPr id="3" name="Subtitle 2"/>
          <p:cNvSpPr>
            <a:spLocks noGrp="1"/>
          </p:cNvSpPr>
          <p:nvPr>
            <p:ph type="subTitle" idx="1"/>
          </p:nvPr>
        </p:nvSpPr>
        <p:spPr/>
        <p:txBody>
          <a:bodyPr/>
          <a:lstStyle/>
          <a:p>
            <a:r>
              <a:rPr lang="en-US" smtClean="0">
                <a:latin typeface="Bauhaus 93"/>
                <a:cs typeface="Bauhaus 93"/>
              </a:rPr>
              <a:t>Pal Tamas</a:t>
            </a:r>
            <a:endParaRPr lang="en-US">
              <a:latin typeface="Bauhaus 93"/>
              <a:cs typeface="Bauhaus 93"/>
            </a:endParaRPr>
          </a:p>
        </p:txBody>
      </p:sp>
    </p:spTree>
    <p:extLst>
      <p:ext uri="{BB962C8B-B14F-4D97-AF65-F5344CB8AC3E}">
        <p14:creationId xmlns:p14="http://schemas.microsoft.com/office/powerpoint/2010/main" val="1269778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t>Bare Citizenship</a:t>
            </a:r>
            <a:endParaRPr lang="en-AU"/>
          </a:p>
        </p:txBody>
      </p:sp>
      <p:sp>
        <p:nvSpPr>
          <p:cNvPr id="81923" name="Rectangle 3"/>
          <p:cNvSpPr>
            <a:spLocks noGrp="1" noChangeArrowheads="1"/>
          </p:cNvSpPr>
          <p:nvPr>
            <p:ph type="body" idx="1"/>
          </p:nvPr>
        </p:nvSpPr>
        <p:spPr/>
        <p:txBody>
          <a:bodyPr/>
          <a:lstStyle/>
          <a:p>
            <a:pPr>
              <a:lnSpc>
                <a:spcPct val="90000"/>
              </a:lnSpc>
            </a:pPr>
            <a:r>
              <a:rPr lang="en-US"/>
              <a:t>Citizenship rich </a:t>
            </a:r>
          </a:p>
          <a:p>
            <a:pPr lvl="1">
              <a:lnSpc>
                <a:spcPct val="90000"/>
              </a:lnSpc>
            </a:pPr>
            <a:r>
              <a:rPr lang="en-US"/>
              <a:t>Legal situation has made two or more passports possible in the US and Australia</a:t>
            </a:r>
          </a:p>
          <a:p>
            <a:pPr lvl="1">
              <a:lnSpc>
                <a:spcPct val="90000"/>
              </a:lnSpc>
            </a:pPr>
            <a:r>
              <a:rPr lang="en-US"/>
              <a:t>In the EU, all citizens have transnational citizenship rights </a:t>
            </a:r>
          </a:p>
          <a:p>
            <a:pPr>
              <a:lnSpc>
                <a:spcPct val="90000"/>
              </a:lnSpc>
            </a:pPr>
            <a:r>
              <a:rPr lang="en-US"/>
              <a:t>Citizenship poor</a:t>
            </a:r>
          </a:p>
          <a:p>
            <a:pPr lvl="1">
              <a:lnSpc>
                <a:spcPct val="90000"/>
              </a:lnSpc>
            </a:pPr>
            <a:r>
              <a:rPr lang="en-US"/>
              <a:t>Refugees</a:t>
            </a:r>
          </a:p>
          <a:p>
            <a:pPr lvl="1">
              <a:lnSpc>
                <a:spcPct val="90000"/>
              </a:lnSpc>
            </a:pPr>
            <a:r>
              <a:rPr lang="en-US"/>
              <a:t>Expatriate citizens of poorer countries who offer little consular protection</a:t>
            </a:r>
          </a:p>
          <a:p>
            <a:pPr lvl="1">
              <a:lnSpc>
                <a:spcPct val="90000"/>
              </a:lnSpc>
              <a:buFontTx/>
              <a:buNone/>
            </a:pPr>
            <a:endParaRPr lang="en-US" sz="3200"/>
          </a:p>
        </p:txBody>
      </p:sp>
    </p:spTree>
    <p:extLst>
      <p:ext uri="{BB962C8B-B14F-4D97-AF65-F5344CB8AC3E}">
        <p14:creationId xmlns:p14="http://schemas.microsoft.com/office/powerpoint/2010/main" val="392780883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Assimilation under pressure</a:t>
            </a:r>
            <a:endParaRPr lang="en-GB"/>
          </a:p>
        </p:txBody>
      </p:sp>
      <p:sp>
        <p:nvSpPr>
          <p:cNvPr id="19459" name="Rectangle 3"/>
          <p:cNvSpPr>
            <a:spLocks noGrp="1" noChangeArrowheads="1"/>
          </p:cNvSpPr>
          <p:nvPr>
            <p:ph type="body" idx="1"/>
          </p:nvPr>
        </p:nvSpPr>
        <p:spPr/>
        <p:txBody>
          <a:bodyPr/>
          <a:lstStyle/>
          <a:p>
            <a:r>
              <a:rPr lang="en-US"/>
              <a:t>EU context of transnational citizenship puts pressure on the French model</a:t>
            </a:r>
          </a:p>
          <a:p>
            <a:r>
              <a:rPr lang="en-GB" i="1">
                <a:cs typeface="Times New Roman" charset="0"/>
              </a:rPr>
              <a:t>the multicultural self-understanding of the nations of citizens formed in classical countries of immigration.. is more instructive..than that derived from the culturally assimilationist French model</a:t>
            </a:r>
            <a:r>
              <a:rPr lang="en-GB">
                <a:cs typeface="Times New Roman" charset="0"/>
              </a:rPr>
              <a:t> (</a:t>
            </a:r>
            <a:r>
              <a:rPr lang="en-US"/>
              <a:t>Habermas</a:t>
            </a:r>
            <a:r>
              <a:rPr lang="en-GB">
                <a:cs typeface="Times New Roman" charset="0"/>
              </a:rPr>
              <a:t>  2001:159-160).</a:t>
            </a:r>
            <a:r>
              <a:rPr lang="en-GB"/>
              <a:t> </a:t>
            </a:r>
          </a:p>
        </p:txBody>
      </p:sp>
    </p:spTree>
    <p:extLst>
      <p:ext uri="{BB962C8B-B14F-4D97-AF65-F5344CB8AC3E}">
        <p14:creationId xmlns:p14="http://schemas.microsoft.com/office/powerpoint/2010/main" val="479306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t>Reislamisation in Paris</a:t>
            </a:r>
            <a:endParaRPr lang="en-GB"/>
          </a:p>
        </p:txBody>
      </p:sp>
      <p:sp>
        <p:nvSpPr>
          <p:cNvPr id="91139" name="Rectangle 3"/>
          <p:cNvSpPr>
            <a:spLocks noGrp="1" noChangeArrowheads="1"/>
          </p:cNvSpPr>
          <p:nvPr>
            <p:ph type="body" idx="1"/>
          </p:nvPr>
        </p:nvSpPr>
        <p:spPr/>
        <p:txBody>
          <a:bodyPr/>
          <a:lstStyle/>
          <a:p>
            <a:pPr>
              <a:buFontTx/>
              <a:buNone/>
            </a:pPr>
            <a:r>
              <a:rPr lang="en-US"/>
              <a:t>Olivier Roy: Reislamisation is new form of individualised Islam, suited to disenfranchised youth.</a:t>
            </a:r>
          </a:p>
          <a:p>
            <a:pPr>
              <a:buFontTx/>
              <a:buNone/>
            </a:pPr>
            <a:r>
              <a:rPr lang="en-US"/>
              <a:t>Unemployment 20-40% in suburbs such as Clichy-sous-Bois.</a:t>
            </a:r>
          </a:p>
          <a:p>
            <a:pPr>
              <a:buFontTx/>
              <a:buNone/>
            </a:pPr>
            <a:r>
              <a:rPr lang="en-US"/>
              <a:t>Riots fuelled by French traditions of libert</a:t>
            </a:r>
            <a:r>
              <a:rPr lang="en-US">
                <a:cs typeface="Times New Roman" charset="0"/>
              </a:rPr>
              <a:t>é, egalité, fraternité</a:t>
            </a:r>
            <a:endParaRPr lang="en-US"/>
          </a:p>
          <a:p>
            <a:pPr>
              <a:buFontTx/>
              <a:buNone/>
            </a:pPr>
            <a:endParaRPr lang="en-GB"/>
          </a:p>
        </p:txBody>
      </p:sp>
    </p:spTree>
    <p:extLst>
      <p:ext uri="{BB962C8B-B14F-4D97-AF65-F5344CB8AC3E}">
        <p14:creationId xmlns:p14="http://schemas.microsoft.com/office/powerpoint/2010/main" val="908709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a:t>Lakemba and the west</a:t>
            </a:r>
            <a:endParaRPr lang="en-GB"/>
          </a:p>
        </p:txBody>
      </p:sp>
      <p:sp>
        <p:nvSpPr>
          <p:cNvPr id="93187" name="Rectangle 3"/>
          <p:cNvSpPr>
            <a:spLocks noGrp="1" noChangeArrowheads="1"/>
          </p:cNvSpPr>
          <p:nvPr>
            <p:ph type="body" idx="1"/>
          </p:nvPr>
        </p:nvSpPr>
        <p:spPr/>
        <p:txBody>
          <a:bodyPr/>
          <a:lstStyle/>
          <a:p>
            <a:pPr>
              <a:buFontTx/>
              <a:buNone/>
            </a:pPr>
            <a:r>
              <a:rPr lang="en-US"/>
              <a:t>Sydney’s western suburbs have been home to the post civil war group of Lebanese migrants, a group sharply distinguished from Maronites who came earlier</a:t>
            </a:r>
          </a:p>
          <a:p>
            <a:pPr>
              <a:buFontTx/>
              <a:buNone/>
            </a:pPr>
            <a:r>
              <a:rPr lang="en-US"/>
              <a:t>High unemployment and radical Islamic clerics flourish in western suburbs</a:t>
            </a:r>
            <a:endParaRPr lang="en-GB"/>
          </a:p>
        </p:txBody>
      </p:sp>
    </p:spTree>
    <p:extLst>
      <p:ext uri="{BB962C8B-B14F-4D97-AF65-F5344CB8AC3E}">
        <p14:creationId xmlns:p14="http://schemas.microsoft.com/office/powerpoint/2010/main" val="3679262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t>Identity generating</a:t>
            </a:r>
            <a:endParaRPr lang="en-GB"/>
          </a:p>
        </p:txBody>
      </p:sp>
      <p:sp>
        <p:nvSpPr>
          <p:cNvPr id="32771" name="Rectangle 3"/>
          <p:cNvSpPr>
            <a:spLocks noGrp="1" noChangeArrowheads="1"/>
          </p:cNvSpPr>
          <p:nvPr>
            <p:ph type="body" idx="1"/>
          </p:nvPr>
        </p:nvSpPr>
        <p:spPr/>
        <p:txBody>
          <a:bodyPr/>
          <a:lstStyle/>
          <a:p>
            <a:pPr>
              <a:lnSpc>
                <a:spcPct val="90000"/>
              </a:lnSpc>
            </a:pPr>
            <a:r>
              <a:rPr lang="en-US"/>
              <a:t>Young rioters </a:t>
            </a:r>
            <a:r>
              <a:rPr lang="en-US" i="1"/>
              <a:t>are</a:t>
            </a:r>
            <a:r>
              <a:rPr lang="en-US"/>
              <a:t> French </a:t>
            </a:r>
          </a:p>
          <a:p>
            <a:pPr>
              <a:lnSpc>
                <a:spcPct val="90000"/>
              </a:lnSpc>
              <a:buFontTx/>
              <a:buNone/>
            </a:pPr>
            <a:r>
              <a:rPr lang="en-GB" sz="2800" i="1">
                <a:cs typeface="Times New Roman" charset="0"/>
              </a:rPr>
              <a:t>the rioters were unmistakably French, and not only because almost all were citizens. They have internalized French political values so well that they want France to live up to its promise of liberty, equality and fraternity. Their dream was not to overthrow the system, but to make it work so they could get ahead too. Political violence is as French as baguettes and berets. </a:t>
            </a:r>
            <a:r>
              <a:rPr lang="en-GB" sz="2800">
                <a:cs typeface="Times New Roman" charset="0"/>
              </a:rPr>
              <a:t>(Heneghon 2006)</a:t>
            </a:r>
            <a:endParaRPr lang="en-US" sz="2800"/>
          </a:p>
          <a:p>
            <a:pPr>
              <a:lnSpc>
                <a:spcPct val="90000"/>
              </a:lnSpc>
            </a:pPr>
            <a:endParaRPr lang="en-GB" sz="2800"/>
          </a:p>
        </p:txBody>
      </p:sp>
    </p:spTree>
    <p:extLst>
      <p:ext uri="{BB962C8B-B14F-4D97-AF65-F5344CB8AC3E}">
        <p14:creationId xmlns:p14="http://schemas.microsoft.com/office/powerpoint/2010/main" val="3727026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Berets and baguettes?</a:t>
            </a:r>
            <a:endParaRPr lang="en-GB"/>
          </a:p>
        </p:txBody>
      </p:sp>
      <p:graphicFrame>
        <p:nvGraphicFramePr>
          <p:cNvPr id="11267" name="Object 3"/>
          <p:cNvGraphicFramePr>
            <a:graphicFrameLocks noChangeAspect="1"/>
          </p:cNvGraphicFramePr>
          <p:nvPr/>
        </p:nvGraphicFramePr>
        <p:xfrm>
          <a:off x="1371600" y="1752600"/>
          <a:ext cx="6705600" cy="5105400"/>
        </p:xfrm>
        <a:graphic>
          <a:graphicData uri="http://schemas.openxmlformats.org/presentationml/2006/ole">
            <mc:AlternateContent xmlns:mc="http://schemas.openxmlformats.org/markup-compatibility/2006">
              <mc:Choice xmlns:v="urn:schemas-microsoft-com:vml" Requires="v">
                <p:oleObj spid="_x0000_s14343" name="Photo Editor Photo" r:id="rId4" imgW="3962953" imgH="2857899" progId="MSPhotoEd.3">
                  <p:embed/>
                </p:oleObj>
              </mc:Choice>
              <mc:Fallback>
                <p:oleObj name="Photo Editor Photo" r:id="rId4" imgW="3962953" imgH="2857899"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752600"/>
                        <a:ext cx="67056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995719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a:t>Hybrid citizenships</a:t>
            </a:r>
          </a:p>
        </p:txBody>
      </p:sp>
      <p:sp>
        <p:nvSpPr>
          <p:cNvPr id="105475" name="Rectangle 3"/>
          <p:cNvSpPr>
            <a:spLocks noGrp="1" noChangeArrowheads="1"/>
          </p:cNvSpPr>
          <p:nvPr>
            <p:ph type="body" idx="1"/>
          </p:nvPr>
        </p:nvSpPr>
        <p:spPr/>
        <p:txBody>
          <a:bodyPr/>
          <a:lstStyle/>
          <a:p>
            <a:r>
              <a:rPr lang="en-US"/>
              <a:t>‘The coexistence of rival ways of life in individual experience’ Beck</a:t>
            </a:r>
          </a:p>
          <a:p>
            <a:r>
              <a:rPr lang="en-US"/>
              <a:t>transnational and national media worlds</a:t>
            </a:r>
          </a:p>
          <a:p>
            <a:r>
              <a:rPr lang="en-US"/>
              <a:t>world view/mediascape which includes but is not limited by the nation state</a:t>
            </a:r>
          </a:p>
          <a:p>
            <a:r>
              <a:rPr lang="en-US"/>
              <a:t>The myth: a culturally homogeneous nation state</a:t>
            </a:r>
          </a:p>
          <a:p>
            <a:pPr>
              <a:buFontTx/>
              <a:buNone/>
            </a:pPr>
            <a:endParaRPr lang="en-US"/>
          </a:p>
          <a:p>
            <a:pPr>
              <a:buFontTx/>
              <a:buNone/>
            </a:pPr>
            <a:endParaRPr lang="en-US"/>
          </a:p>
          <a:p>
            <a:pPr>
              <a:buFontTx/>
              <a:buNone/>
            </a:pPr>
            <a:endParaRPr lang="en-US"/>
          </a:p>
        </p:txBody>
      </p:sp>
    </p:spTree>
    <p:extLst>
      <p:ext uri="{BB962C8B-B14F-4D97-AF65-F5344CB8AC3E}">
        <p14:creationId xmlns:p14="http://schemas.microsoft.com/office/powerpoint/2010/main" val="2621273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de-DE"/>
              <a:t>Citizenship debate in sociology</a:t>
            </a:r>
          </a:p>
        </p:txBody>
      </p:sp>
      <p:sp>
        <p:nvSpPr>
          <p:cNvPr id="96259" name="Rectangle 3"/>
          <p:cNvSpPr>
            <a:spLocks noGrp="1" noChangeArrowheads="1"/>
          </p:cNvSpPr>
          <p:nvPr>
            <p:ph type="body" idx="1"/>
          </p:nvPr>
        </p:nvSpPr>
        <p:spPr/>
        <p:txBody>
          <a:bodyPr/>
          <a:lstStyle/>
          <a:p>
            <a:pPr>
              <a:lnSpc>
                <a:spcPct val="80000"/>
              </a:lnSpc>
            </a:pPr>
            <a:r>
              <a:rPr lang="de-DE" sz="2000"/>
              <a:t>TH Marshall (1950): civil, political, social citizenship (citizenship as rights). Inequalities: implicit economic model</a:t>
            </a:r>
          </a:p>
          <a:p>
            <a:pPr>
              <a:lnSpc>
                <a:spcPct val="80000"/>
              </a:lnSpc>
            </a:pPr>
            <a:r>
              <a:rPr lang="de-DE" sz="2000"/>
              <a:t>Turner/Lister and debate of 1980s/Wallace and Jones life cycle citizenship: about universalism and in/exclusion</a:t>
            </a:r>
          </a:p>
          <a:p>
            <a:pPr>
              <a:lnSpc>
                <a:spcPct val="80000"/>
              </a:lnSpc>
            </a:pPr>
            <a:r>
              <a:rPr lang="de-DE" sz="2000"/>
              <a:t>Rights and mobilisation of rights (Barbalet) Role of civil society (Keane)</a:t>
            </a:r>
          </a:p>
          <a:p>
            <a:pPr>
              <a:lnSpc>
                <a:spcPct val="80000"/>
              </a:lnSpc>
            </a:pPr>
            <a:r>
              <a:rPr lang="de-DE" sz="2000"/>
              <a:t>Move towards citizenship as participation in 1990s (social capital, social inclusion) </a:t>
            </a:r>
          </a:p>
          <a:p>
            <a:pPr>
              <a:lnSpc>
                <a:spcPct val="80000"/>
              </a:lnSpc>
            </a:pPr>
            <a:r>
              <a:rPr lang="de-DE" sz="2000"/>
              <a:t>Citizenship debate mainly at a national level </a:t>
            </a:r>
          </a:p>
          <a:p>
            <a:pPr>
              <a:lnSpc>
                <a:spcPct val="80000"/>
              </a:lnSpc>
            </a:pPr>
            <a:r>
              <a:rPr lang="de-DE" sz="2000"/>
              <a:t>Different models of citizenship in Europe and different meanings of citizenship (Brubaker) but we are using that of the Crick Report.</a:t>
            </a:r>
          </a:p>
          <a:p>
            <a:pPr>
              <a:lnSpc>
                <a:spcPct val="80000"/>
              </a:lnSpc>
            </a:pPr>
            <a:r>
              <a:rPr lang="de-DE" sz="2000"/>
              <a:t>European citizenship: not much discussed.</a:t>
            </a:r>
          </a:p>
        </p:txBody>
      </p:sp>
    </p:spTree>
    <p:extLst>
      <p:ext uri="{BB962C8B-B14F-4D97-AF65-F5344CB8AC3E}">
        <p14:creationId xmlns:p14="http://schemas.microsoft.com/office/powerpoint/2010/main" val="2505367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dirty="0" smtClean="0">
                <a:ea typeface="+mj-ea"/>
              </a:rPr>
              <a:t>Part II: Migration</a:t>
            </a:r>
            <a:endParaRPr lang="nl-BE" dirty="0">
              <a:ea typeface="+mj-ea"/>
            </a:endParaRPr>
          </a:p>
        </p:txBody>
      </p:sp>
      <p:pic>
        <p:nvPicPr>
          <p:cNvPr id="29699" name="Content Placeholder 8" descr="_42481600_africa_migration416x355.gif"/>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928813" y="1714500"/>
            <a:ext cx="5037137" cy="4298950"/>
          </a:xfrm>
        </p:spPr>
      </p:pic>
      <p:sp>
        <p:nvSpPr>
          <p:cNvPr id="29700" name="TextBox 9"/>
          <p:cNvSpPr txBox="1">
            <a:spLocks noChangeArrowheads="1"/>
          </p:cNvSpPr>
          <p:nvPr/>
        </p:nvSpPr>
        <p:spPr bwMode="auto">
          <a:xfrm>
            <a:off x="4500563" y="2428875"/>
            <a:ext cx="37147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nl-BE" b="1">
                <a:solidFill>
                  <a:srgbClr val="C00000"/>
                </a:solidFill>
                <a:latin typeface="Century Schoolbook" charset="0"/>
              </a:rPr>
              <a:t>In 1620, one of 10 people in the Netherlands was foreign born. In a town as Amsterdam, this could be as much as one in four!</a:t>
            </a:r>
          </a:p>
          <a:p>
            <a:pPr eaLnBrk="1" hangingPunct="1"/>
            <a:endParaRPr lang="nl-BE">
              <a:latin typeface="Century Schoolbook" charset="0"/>
            </a:endParaRPr>
          </a:p>
        </p:txBody>
      </p:sp>
    </p:spTree>
    <p:extLst>
      <p:ext uri="{BB962C8B-B14F-4D97-AF65-F5344CB8AC3E}">
        <p14:creationId xmlns:p14="http://schemas.microsoft.com/office/powerpoint/2010/main" val="352380974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a:ea typeface="+mj-ea"/>
            </a:endParaRPr>
          </a:p>
        </p:txBody>
      </p:sp>
      <p:sp>
        <p:nvSpPr>
          <p:cNvPr id="36867" name="Content Placeholder 2"/>
          <p:cNvSpPr>
            <a:spLocks noGrp="1"/>
          </p:cNvSpPr>
          <p:nvPr>
            <p:ph sz="quarter" idx="1"/>
          </p:nvPr>
        </p:nvSpPr>
        <p:spPr>
          <a:xfrm>
            <a:off x="457200" y="1600200"/>
            <a:ext cx="7467600" cy="4873625"/>
          </a:xfrm>
        </p:spPr>
        <p:txBody>
          <a:bodyPr/>
          <a:lstStyle/>
          <a:p>
            <a:pPr eaLnBrk="1" hangingPunct="1"/>
            <a:r>
              <a:rPr lang="en-US">
                <a:latin typeface="Century Schoolbook" charset="0"/>
              </a:rPr>
              <a:t>. There are probably between 2 and 3 million undocumented immigrants in Europe - accounting for 10 to 15 per cent of the total population of foreigners. Some estimates say there could be 500,000 a year.</a:t>
            </a:r>
          </a:p>
        </p:txBody>
      </p:sp>
      <p:pic>
        <p:nvPicPr>
          <p:cNvPr id="368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785813"/>
            <a:ext cx="8531225" cy="409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Box 4"/>
          <p:cNvSpPr txBox="1">
            <a:spLocks noChangeArrowheads="1"/>
          </p:cNvSpPr>
          <p:nvPr/>
        </p:nvSpPr>
        <p:spPr bwMode="auto">
          <a:xfrm>
            <a:off x="2357438" y="4857750"/>
            <a:ext cx="51435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There are probably between 2 and 3 million undocumented immigrants in Europe - accounting for 10 to 15 per cent of the total population of foreigners. Some estimates say there could be 500,000 a year.</a:t>
            </a:r>
          </a:p>
        </p:txBody>
      </p:sp>
    </p:spTree>
    <p:extLst>
      <p:ext uri="{BB962C8B-B14F-4D97-AF65-F5344CB8AC3E}">
        <p14:creationId xmlns:p14="http://schemas.microsoft.com/office/powerpoint/2010/main" val="64839290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dirty="0" smtClean="0">
                <a:ea typeface="+mj-ea"/>
              </a:rPr>
              <a:t>Some Data</a:t>
            </a:r>
            <a:endParaRPr lang="nl-BE" dirty="0">
              <a:ea typeface="+mj-ea"/>
            </a:endParaRPr>
          </a:p>
        </p:txBody>
      </p:sp>
      <p:sp>
        <p:nvSpPr>
          <p:cNvPr id="5" name="Content Placeholder 4"/>
          <p:cNvSpPr>
            <a:spLocks noGrp="1"/>
          </p:cNvSpPr>
          <p:nvPr>
            <p:ph sz="quarter" idx="1"/>
          </p:nvPr>
        </p:nvSpPr>
        <p:spPr>
          <a:xfrm>
            <a:off x="457200" y="1600200"/>
            <a:ext cx="7467600" cy="4873625"/>
          </a:xfrm>
        </p:spPr>
        <p:txBody>
          <a:bodyPr>
            <a:normAutofit/>
          </a:bodyPr>
          <a:lstStyle/>
          <a:p>
            <a:pPr eaLnBrk="1" hangingPunct="1">
              <a:lnSpc>
                <a:spcPct val="80000"/>
              </a:lnSpc>
            </a:pPr>
            <a:r>
              <a:rPr lang="en-US" sz="2200">
                <a:latin typeface="Century Schoolbook" charset="0"/>
              </a:rPr>
              <a:t>Data from the EU's statistical office shows that between 1975 and 1995 the EU population grew by just over 6%. From 1995 to 2025 however, this growth is expected to almost half to roughly 3.7%. </a:t>
            </a:r>
          </a:p>
          <a:p>
            <a:pPr eaLnBrk="1" hangingPunct="1">
              <a:lnSpc>
                <a:spcPct val="80000"/>
              </a:lnSpc>
            </a:pPr>
            <a:endParaRPr lang="en-US" sz="2200">
              <a:latin typeface="Century Schoolbook" charset="0"/>
            </a:endParaRPr>
          </a:p>
          <a:p>
            <a:pPr eaLnBrk="1" hangingPunct="1">
              <a:lnSpc>
                <a:spcPct val="80000"/>
              </a:lnSpc>
            </a:pPr>
            <a:r>
              <a:rPr lang="en-US" sz="2200">
                <a:latin typeface="Century Schoolbook" charset="0"/>
              </a:rPr>
              <a:t>Another reason is that the population's average age is increasing. The working-age population was 225 million in 1995, and is expected to remain fairly constant at around 223 million in 2025.  The striking point, though, is that the over-65 population is anticipated to rise from 15.4% of the EU population in 1995 to 22.4% by 2025. </a:t>
            </a:r>
          </a:p>
          <a:p>
            <a:pPr eaLnBrk="1" hangingPunct="1">
              <a:lnSpc>
                <a:spcPct val="80000"/>
              </a:lnSpc>
            </a:pPr>
            <a:endParaRPr lang="en-US" sz="2200">
              <a:latin typeface="Century Schoolbook" charset="0"/>
            </a:endParaRPr>
          </a:p>
          <a:p>
            <a:pPr eaLnBrk="1" hangingPunct="1">
              <a:lnSpc>
                <a:spcPct val="80000"/>
              </a:lnSpc>
            </a:pPr>
            <a:r>
              <a:rPr lang="en-US" sz="2200">
                <a:latin typeface="Century Schoolbook" charset="0"/>
              </a:rPr>
              <a:t>These population trends are not evenly spread. Population growth has hit record lows in southern European countries. </a:t>
            </a:r>
          </a:p>
          <a:p>
            <a:pPr eaLnBrk="1" hangingPunct="1">
              <a:lnSpc>
                <a:spcPct val="80000"/>
              </a:lnSpc>
            </a:pPr>
            <a:endParaRPr lang="en-US" sz="2200">
              <a:latin typeface="Century Schoolbook" charset="0"/>
            </a:endParaRPr>
          </a:p>
          <a:p>
            <a:pPr eaLnBrk="1" hangingPunct="1">
              <a:lnSpc>
                <a:spcPct val="80000"/>
              </a:lnSpc>
            </a:pPr>
            <a:endParaRPr lang="nl-BE" sz="2200">
              <a:latin typeface="Century Schoolbook" charset="0"/>
            </a:endParaRPr>
          </a:p>
        </p:txBody>
      </p:sp>
    </p:spTree>
    <p:extLst>
      <p:ext uri="{BB962C8B-B14F-4D97-AF65-F5344CB8AC3E}">
        <p14:creationId xmlns:p14="http://schemas.microsoft.com/office/powerpoint/2010/main" val="259624232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descr="_42453622_europe_africa416x301.gif"/>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500188" y="1285875"/>
            <a:ext cx="5434012" cy="3932238"/>
          </a:xfrm>
          <a:noFill/>
        </p:spPr>
      </p:pic>
    </p:spTree>
    <p:extLst>
      <p:ext uri="{BB962C8B-B14F-4D97-AF65-F5344CB8AC3E}">
        <p14:creationId xmlns:p14="http://schemas.microsoft.com/office/powerpoint/2010/main" val="3776495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143000" y="0"/>
            <a:ext cx="7772400" cy="1447800"/>
          </a:xfrm>
        </p:spPr>
        <p:txBody>
          <a:bodyPr/>
          <a:lstStyle/>
          <a:p>
            <a:r>
              <a:rPr lang="cs-CZ" sz="2800" b="1"/>
              <a:t>Immigration to Selected Western European Countries from CEEC – Delphi survey, N=15 and 9 – Czech experts, 2003</a:t>
            </a:r>
          </a:p>
        </p:txBody>
      </p:sp>
      <p:pic>
        <p:nvPicPr>
          <p:cNvPr id="40964" name="Picture 4"/>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752600" y="1524000"/>
            <a:ext cx="6553200" cy="5105400"/>
          </a:xfrm>
          <a:noFill/>
          <a:ln/>
        </p:spPr>
      </p:pic>
    </p:spTree>
    <p:extLst>
      <p:ext uri="{BB962C8B-B14F-4D97-AF65-F5344CB8AC3E}">
        <p14:creationId xmlns:p14="http://schemas.microsoft.com/office/powerpoint/2010/main" val="298262665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143000" y="0"/>
            <a:ext cx="7772400" cy="1219200"/>
          </a:xfrm>
        </p:spPr>
        <p:txBody>
          <a:bodyPr/>
          <a:lstStyle/>
          <a:p>
            <a:r>
              <a:rPr lang="cs-CZ" sz="2800" b="1"/>
              <a:t>Emigration from Selected CEEC to Western Europe – Delphi survey, N=15 and 9 – Czech experts, 2003</a:t>
            </a:r>
          </a:p>
        </p:txBody>
      </p:sp>
      <p:pic>
        <p:nvPicPr>
          <p:cNvPr id="41988" name="Picture 4"/>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905000" y="1447800"/>
            <a:ext cx="6400800" cy="5181600"/>
          </a:xfrm>
          <a:noFill/>
          <a:ln/>
        </p:spPr>
      </p:pic>
    </p:spTree>
    <p:extLst>
      <p:ext uri="{BB962C8B-B14F-4D97-AF65-F5344CB8AC3E}">
        <p14:creationId xmlns:p14="http://schemas.microsoft.com/office/powerpoint/2010/main" val="348037814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egida2.jpg"/>
          <p:cNvPicPr>
            <a:picLocks noGrp="1" noChangeAspect="1"/>
          </p:cNvPicPr>
          <p:nvPr>
            <p:ph idx="1"/>
          </p:nvPr>
        </p:nvPicPr>
        <p:blipFill>
          <a:blip r:embed="rId2">
            <a:extLst>
              <a:ext uri="{28A0092B-C50C-407E-A947-70E740481C1C}">
                <a14:useLocalDpi xmlns:a14="http://schemas.microsoft.com/office/drawing/2010/main" val="0"/>
              </a:ext>
            </a:extLst>
          </a:blip>
          <a:srcRect t="13320" b="13320"/>
          <a:stretch>
            <a:fillRect/>
          </a:stretch>
        </p:blipFill>
        <p:spPr/>
      </p:pic>
    </p:spTree>
    <p:extLst>
      <p:ext uri="{BB962C8B-B14F-4D97-AF65-F5344CB8AC3E}">
        <p14:creationId xmlns:p14="http://schemas.microsoft.com/office/powerpoint/2010/main" val="22073214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egida1.jpg"/>
          <p:cNvPicPr>
            <a:picLocks noGrp="1" noChangeAspect="1"/>
          </p:cNvPicPr>
          <p:nvPr>
            <p:ph idx="1"/>
          </p:nvPr>
        </p:nvPicPr>
        <p:blipFill>
          <a:blip r:embed="rId2">
            <a:extLst>
              <a:ext uri="{28A0092B-C50C-407E-A947-70E740481C1C}">
                <a14:useLocalDpi xmlns:a14="http://schemas.microsoft.com/office/drawing/2010/main" val="0"/>
              </a:ext>
            </a:extLst>
          </a:blip>
          <a:srcRect t="13320" b="13320"/>
          <a:stretch>
            <a:fillRect/>
          </a:stretch>
        </p:blipFill>
        <p:spPr/>
      </p:pic>
    </p:spTree>
    <p:extLst>
      <p:ext uri="{BB962C8B-B14F-4D97-AF65-F5344CB8AC3E}">
        <p14:creationId xmlns:p14="http://schemas.microsoft.com/office/powerpoint/2010/main" val="3559351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61963" y="1377950"/>
            <a:ext cx="7931150" cy="647700"/>
          </a:xfrm>
        </p:spPr>
        <p:txBody>
          <a:bodyPr/>
          <a:lstStyle/>
          <a:p>
            <a:pPr algn="ctr"/>
            <a:r>
              <a:rPr lang="fr-BE" sz="2400" dirty="0" smtClean="0"/>
              <a:t> </a:t>
            </a:r>
            <a:r>
              <a:rPr lang="fr-BE" sz="2400" dirty="0"/>
              <a:t>Main challenges ahead: treating Africa as one</a:t>
            </a:r>
            <a:endParaRPr lang="en-GB" sz="2400" dirty="0"/>
          </a:p>
        </p:txBody>
      </p:sp>
      <p:sp>
        <p:nvSpPr>
          <p:cNvPr id="34819" name="Rectangle 3"/>
          <p:cNvSpPr>
            <a:spLocks noGrp="1" noChangeArrowheads="1"/>
          </p:cNvSpPr>
          <p:nvPr>
            <p:ph type="body" idx="1"/>
          </p:nvPr>
        </p:nvSpPr>
        <p:spPr>
          <a:xfrm>
            <a:off x="461963" y="2025650"/>
            <a:ext cx="8135937" cy="3924300"/>
          </a:xfrm>
          <a:ln/>
        </p:spPr>
        <p:txBody>
          <a:bodyPr/>
          <a:lstStyle/>
          <a:p>
            <a:pPr>
              <a:lnSpc>
                <a:spcPct val="80000"/>
              </a:lnSpc>
              <a:buFontTx/>
              <a:buNone/>
            </a:pPr>
            <a:endParaRPr lang="fr-BE" sz="2400"/>
          </a:p>
          <a:p>
            <a:pPr>
              <a:lnSpc>
                <a:spcPct val="80000"/>
              </a:lnSpc>
              <a:buFontTx/>
              <a:buNone/>
            </a:pPr>
            <a:endParaRPr lang="en-GB" sz="2400"/>
          </a:p>
          <a:p>
            <a:pPr>
              <a:lnSpc>
                <a:spcPct val="80000"/>
              </a:lnSpc>
            </a:pPr>
            <a:endParaRPr lang="fr-BE" sz="2400"/>
          </a:p>
          <a:p>
            <a:pPr>
              <a:lnSpc>
                <a:spcPct val="80000"/>
              </a:lnSpc>
              <a:buFontTx/>
              <a:buNone/>
            </a:pPr>
            <a:endParaRPr lang="en-GB" sz="1600" b="1" i="1"/>
          </a:p>
        </p:txBody>
      </p:sp>
      <p:sp>
        <p:nvSpPr>
          <p:cNvPr id="34825" name="Text Box 9"/>
          <p:cNvSpPr txBox="1">
            <a:spLocks noChangeArrowheads="1"/>
          </p:cNvSpPr>
          <p:nvPr/>
        </p:nvSpPr>
        <p:spPr bwMode="auto">
          <a:xfrm>
            <a:off x="684213" y="2025650"/>
            <a:ext cx="4103687" cy="125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90000"/>
              </a:lnSpc>
              <a:spcBef>
                <a:spcPct val="10000"/>
              </a:spcBef>
              <a:buClr>
                <a:schemeClr val="tx1"/>
              </a:buClr>
              <a:buSzPct val="75000"/>
              <a:buFont typeface="Wingdings" charset="0"/>
              <a:buNone/>
            </a:pPr>
            <a:r>
              <a:rPr lang="en-GB" u="none"/>
              <a:t>Euro-Mediterranean Partnership with North Africa</a:t>
            </a:r>
          </a:p>
          <a:p>
            <a:pPr>
              <a:lnSpc>
                <a:spcPct val="90000"/>
              </a:lnSpc>
              <a:spcBef>
                <a:spcPct val="10000"/>
              </a:spcBef>
              <a:buClr>
                <a:schemeClr val="tx1"/>
              </a:buClr>
              <a:buSzPct val="75000"/>
              <a:buFont typeface="Wingdings" charset="0"/>
              <a:buNone/>
            </a:pPr>
            <a:r>
              <a:rPr lang="en-GB" u="none"/>
              <a:t>    +</a:t>
            </a:r>
          </a:p>
          <a:p>
            <a:pPr>
              <a:lnSpc>
                <a:spcPct val="90000"/>
              </a:lnSpc>
              <a:spcBef>
                <a:spcPct val="10000"/>
              </a:spcBef>
              <a:buClr>
                <a:schemeClr val="tx1"/>
              </a:buClr>
              <a:buSzPct val="75000"/>
              <a:buFont typeface="Wingdings" charset="0"/>
              <a:buNone/>
            </a:pPr>
            <a:r>
              <a:rPr lang="en-GB" u="none"/>
              <a:t>Neighbourhood Policy</a:t>
            </a:r>
          </a:p>
        </p:txBody>
      </p:sp>
      <p:sp>
        <p:nvSpPr>
          <p:cNvPr id="34827" name="Text Box 11"/>
          <p:cNvSpPr txBox="1">
            <a:spLocks noChangeArrowheads="1"/>
          </p:cNvSpPr>
          <p:nvPr/>
        </p:nvSpPr>
        <p:spPr bwMode="auto">
          <a:xfrm>
            <a:off x="2354263" y="3500438"/>
            <a:ext cx="2433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r>
              <a:rPr lang="en-GB" u="none"/>
              <a:t>Cotonou Agreement with sub-Saharan Africa</a:t>
            </a:r>
          </a:p>
        </p:txBody>
      </p:sp>
      <p:sp>
        <p:nvSpPr>
          <p:cNvPr id="34828" name="Rectangle 12"/>
          <p:cNvSpPr>
            <a:spLocks noChangeArrowheads="1"/>
          </p:cNvSpPr>
          <p:nvPr/>
        </p:nvSpPr>
        <p:spPr bwMode="auto">
          <a:xfrm>
            <a:off x="684213" y="4865688"/>
            <a:ext cx="41100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r>
              <a:rPr lang="en-GB" u="none"/>
              <a:t>Agreement on Trade, Development and Cooperation with South Africa</a:t>
            </a:r>
          </a:p>
        </p:txBody>
      </p:sp>
      <p:pic>
        <p:nvPicPr>
          <p:cNvPr id="34829" name="Picture 13" descr="UA Drapea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188913"/>
            <a:ext cx="900112" cy="563562"/>
          </a:xfrm>
          <a:prstGeom prst="rect">
            <a:avLst/>
          </a:prstGeom>
          <a:noFill/>
          <a:extLst>
            <a:ext uri="{909E8E84-426E-40dd-AFC4-6F175D3DCCD1}">
              <a14:hiddenFill xmlns:a14="http://schemas.microsoft.com/office/drawing/2010/main">
                <a:solidFill>
                  <a:srgbClr val="FFFFFF"/>
                </a:solidFill>
              </a14:hiddenFill>
            </a:ext>
          </a:extLst>
        </p:spPr>
      </p:pic>
      <p:pic>
        <p:nvPicPr>
          <p:cNvPr id="34830" name="Picture 14" descr="UE Drapeau"/>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188913"/>
            <a:ext cx="900112" cy="565150"/>
          </a:xfrm>
          <a:prstGeom prst="rect">
            <a:avLst/>
          </a:prstGeom>
          <a:noFill/>
          <a:extLst>
            <a:ext uri="{909E8E84-426E-40dd-AFC4-6F175D3DCCD1}">
              <a14:hiddenFill xmlns:a14="http://schemas.microsoft.com/office/drawing/2010/main">
                <a:solidFill>
                  <a:srgbClr val="FFFFFF"/>
                </a:solidFill>
              </a14:hiddenFill>
            </a:ext>
          </a:extLst>
        </p:spPr>
      </p:pic>
      <p:pic>
        <p:nvPicPr>
          <p:cNvPr id="34831" name="Picture 15" descr="africa outl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3225" y="2025650"/>
            <a:ext cx="3114675" cy="3924300"/>
          </a:xfrm>
          <a:prstGeom prst="rect">
            <a:avLst/>
          </a:prstGeom>
          <a:noFill/>
          <a:extLst>
            <a:ext uri="{909E8E84-426E-40dd-AFC4-6F175D3DCCD1}">
              <a14:hiddenFill xmlns:a14="http://schemas.microsoft.com/office/drawing/2010/main">
                <a:solidFill>
                  <a:srgbClr val="FFFFFF"/>
                </a:solidFill>
              </a14:hiddenFill>
            </a:ext>
          </a:extLst>
        </p:spPr>
      </p:pic>
      <p:sp>
        <p:nvSpPr>
          <p:cNvPr id="34835" name="Rectangle 19"/>
          <p:cNvSpPr>
            <a:spLocks noChangeArrowheads="1"/>
          </p:cNvSpPr>
          <p:nvPr/>
        </p:nvSpPr>
        <p:spPr bwMode="auto">
          <a:xfrm>
            <a:off x="5483225" y="2209800"/>
            <a:ext cx="2441575" cy="838200"/>
          </a:xfrm>
          <a:prstGeom prst="rect">
            <a:avLst/>
          </a:prstGeom>
          <a:noFill/>
          <a:ln w="2857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836" name="Rectangle 20"/>
          <p:cNvSpPr>
            <a:spLocks noChangeArrowheads="1"/>
          </p:cNvSpPr>
          <p:nvPr/>
        </p:nvSpPr>
        <p:spPr bwMode="auto">
          <a:xfrm>
            <a:off x="5483225" y="3048000"/>
            <a:ext cx="2909888" cy="2286000"/>
          </a:xfrm>
          <a:prstGeom prst="rect">
            <a:avLst/>
          </a:prstGeom>
          <a:noFill/>
          <a:ln w="2857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837" name="Rectangle 21"/>
          <p:cNvSpPr>
            <a:spLocks noChangeArrowheads="1"/>
          </p:cNvSpPr>
          <p:nvPr/>
        </p:nvSpPr>
        <p:spPr bwMode="auto">
          <a:xfrm>
            <a:off x="6858000" y="5334000"/>
            <a:ext cx="1066800" cy="457200"/>
          </a:xfrm>
          <a:prstGeom prst="rect">
            <a:avLst/>
          </a:prstGeom>
          <a:noFill/>
          <a:ln w="28575">
            <a:solidFill>
              <a:srgbClr val="4D4D4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41029462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4825"/>
                                        </p:tgtEl>
                                        <p:attrNameLst>
                                          <p:attrName>style.visibility</p:attrName>
                                        </p:attrNameLst>
                                      </p:cBhvr>
                                      <p:to>
                                        <p:strVal val="visible"/>
                                      </p:to>
                                    </p:set>
                                    <p:animEffect transition="in" filter="checkerboard(across)">
                                      <p:cBhvr>
                                        <p:cTn id="7" dur="500"/>
                                        <p:tgtEl>
                                          <p:spTgt spid="3482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4827"/>
                                        </p:tgtEl>
                                        <p:attrNameLst>
                                          <p:attrName>style.visibility</p:attrName>
                                        </p:attrNameLst>
                                      </p:cBhvr>
                                      <p:to>
                                        <p:strVal val="visible"/>
                                      </p:to>
                                    </p:set>
                                    <p:animEffect transition="in" filter="checkerboard(across)">
                                      <p:cBhvr>
                                        <p:cTn id="10" dur="500"/>
                                        <p:tgtEl>
                                          <p:spTgt spid="348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5" grpId="0"/>
      <p:bldP spid="348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260350"/>
            <a:ext cx="3527425" cy="1571625"/>
          </a:xfrm>
          <a:noFill/>
          <a:ln/>
        </p:spPr>
        <p:txBody>
          <a:bodyPr anchorCtr="1">
            <a:normAutofit/>
          </a:bodyPr>
          <a:lstStyle/>
          <a:p>
            <a:r>
              <a:rPr lang="en-GB" sz="3600" i="1" u="sng" dirty="0" smtClean="0"/>
              <a:t>Crossing </a:t>
            </a:r>
            <a:r>
              <a:rPr lang="en-GB" sz="3600" i="1" u="sng" dirty="0"/>
              <a:t>the Mediterranean</a:t>
            </a:r>
          </a:p>
        </p:txBody>
      </p:sp>
      <p:pic>
        <p:nvPicPr>
          <p:cNvPr id="12291" name="Picture 3" descr="8"/>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l="-1" r="-1"/>
          <a:stretch>
            <a:fillRect/>
          </a:stretch>
        </p:blipFill>
        <p:spPr>
          <a:xfrm>
            <a:off x="4019550" y="260350"/>
            <a:ext cx="5287963"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2292" name="Picture 4" descr="Boat%20people"/>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23850" y="2276475"/>
            <a:ext cx="3052763"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176510965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mj-ea"/>
              </a:rPr>
              <a:t>Shared fears</a:t>
            </a:r>
            <a:r>
              <a:rPr lang="en-US" dirty="0" smtClean="0">
                <a:ea typeface="+mj-ea"/>
              </a:rPr>
              <a:t>? 1997</a:t>
            </a:r>
            <a:endParaRPr lang="en-US" dirty="0">
              <a:ea typeface="+mj-ea"/>
            </a:endParaRPr>
          </a:p>
        </p:txBody>
      </p:sp>
      <p:pic>
        <p:nvPicPr>
          <p:cNvPr id="20483"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457200" y="1690688"/>
            <a:ext cx="7467600" cy="4692650"/>
          </a:xfrm>
        </p:spPr>
      </p:pic>
    </p:spTree>
    <p:extLst>
      <p:ext uri="{BB962C8B-B14F-4D97-AF65-F5344CB8AC3E}">
        <p14:creationId xmlns:p14="http://schemas.microsoft.com/office/powerpoint/2010/main" val="191958548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fears 2015 September</a:t>
            </a:r>
            <a:endParaRPr lang="en-US" dirty="0"/>
          </a:p>
        </p:txBody>
      </p:sp>
      <p:sp>
        <p:nvSpPr>
          <p:cNvPr id="3" name="Content Placeholder 2"/>
          <p:cNvSpPr>
            <a:spLocks noGrp="1"/>
          </p:cNvSpPr>
          <p:nvPr>
            <p:ph idx="1"/>
          </p:nvPr>
        </p:nvSpPr>
        <p:spPr/>
        <p:txBody>
          <a:bodyPr/>
          <a:lstStyle/>
          <a:p>
            <a:r>
              <a:rPr lang="en-US" dirty="0" err="1" smtClean="0"/>
              <a:t>Eurobarometer</a:t>
            </a:r>
            <a:r>
              <a:rPr lang="en-US" dirty="0" smtClean="0"/>
              <a:t> last wave [2015 </a:t>
            </a:r>
            <a:r>
              <a:rPr lang="en-US" dirty="0" err="1" smtClean="0"/>
              <a:t>september</a:t>
            </a:r>
            <a:r>
              <a:rPr lang="en-US" dirty="0" smtClean="0"/>
              <a:t>]</a:t>
            </a:r>
          </a:p>
          <a:p>
            <a:r>
              <a:rPr lang="en-US" dirty="0" smtClean="0"/>
              <a:t>Most important –migration, energy</a:t>
            </a:r>
            <a:endParaRPr lang="en-US" dirty="0"/>
          </a:p>
        </p:txBody>
      </p:sp>
    </p:spTree>
    <p:extLst>
      <p:ext uri="{BB962C8B-B14F-4D97-AF65-F5344CB8AC3E}">
        <p14:creationId xmlns:p14="http://schemas.microsoft.com/office/powerpoint/2010/main" val="2449749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dirty="0" smtClean="0">
                <a:ea typeface="+mj-ea"/>
              </a:rPr>
              <a:t>Feeling </a:t>
            </a:r>
            <a:r>
              <a:rPr lang="nl-BE" dirty="0" err="1" smtClean="0">
                <a:ea typeface="+mj-ea"/>
              </a:rPr>
              <a:t>European</a:t>
            </a:r>
            <a:endParaRPr lang="en-US" dirty="0">
              <a:ea typeface="+mj-ea"/>
            </a:endParaRPr>
          </a:p>
        </p:txBody>
      </p:sp>
      <p:sp>
        <p:nvSpPr>
          <p:cNvPr id="15363" name="Content Placeholder 2"/>
          <p:cNvSpPr>
            <a:spLocks noGrp="1"/>
          </p:cNvSpPr>
          <p:nvPr>
            <p:ph sz="quarter" idx="1"/>
          </p:nvPr>
        </p:nvSpPr>
        <p:spPr>
          <a:xfrm>
            <a:off x="457200" y="1600200"/>
            <a:ext cx="7467600" cy="4873625"/>
          </a:xfrm>
        </p:spPr>
        <p:txBody>
          <a:bodyPr>
            <a:normAutofit fontScale="92500" lnSpcReduction="20000"/>
          </a:bodyPr>
          <a:lstStyle/>
          <a:p>
            <a:pPr eaLnBrk="1" hangingPunct="1"/>
            <a:r>
              <a:rPr lang="nl-BE">
                <a:latin typeface="Century Schoolbook" charset="0"/>
              </a:rPr>
              <a:t>Barometer 1999</a:t>
            </a:r>
          </a:p>
          <a:p>
            <a:pPr lvl="1" eaLnBrk="1" hangingPunct="1"/>
            <a:r>
              <a:rPr lang="en-US">
                <a:latin typeface="Century Schoolbook" charset="0"/>
              </a:rPr>
              <a:t>Feeling </a:t>
            </a:r>
            <a:r>
              <a:rPr lang="ja-JP" altLang="en-US">
                <a:latin typeface="Century Schoolbook" charset="0"/>
              </a:rPr>
              <a:t>‘</a:t>
            </a:r>
            <a:r>
              <a:rPr lang="en-US">
                <a:latin typeface="Century Schoolbook" charset="0"/>
              </a:rPr>
              <a:t>European</a:t>
            </a:r>
            <a:r>
              <a:rPr lang="ja-JP" altLang="en-US">
                <a:latin typeface="Century Schoolbook" charset="0"/>
              </a:rPr>
              <a:t>’</a:t>
            </a:r>
            <a:r>
              <a:rPr lang="en-US">
                <a:latin typeface="Century Schoolbook" charset="0"/>
              </a:rPr>
              <a:t> in Luxemburg, Italy, Spain, France, Belgium, the Netherlands, Austria and Germany</a:t>
            </a:r>
          </a:p>
          <a:p>
            <a:pPr lvl="1" eaLnBrk="1" hangingPunct="1"/>
            <a:r>
              <a:rPr lang="en-US">
                <a:latin typeface="Century Schoolbook" charset="0"/>
              </a:rPr>
              <a:t>Feeling </a:t>
            </a:r>
            <a:r>
              <a:rPr lang="ja-JP" altLang="en-US">
                <a:latin typeface="Century Schoolbook" charset="0"/>
              </a:rPr>
              <a:t>‘</a:t>
            </a:r>
            <a:r>
              <a:rPr lang="en-US">
                <a:latin typeface="Century Schoolbook" charset="0"/>
              </a:rPr>
              <a:t>national</a:t>
            </a:r>
            <a:r>
              <a:rPr lang="ja-JP" altLang="en-US">
                <a:latin typeface="Century Schoolbook" charset="0"/>
              </a:rPr>
              <a:t>’</a:t>
            </a:r>
            <a:r>
              <a:rPr lang="en-US">
                <a:latin typeface="Century Schoolbook" charset="0"/>
              </a:rPr>
              <a:t> in UK, Sweden, Funland, Greece and Denmark</a:t>
            </a:r>
          </a:p>
          <a:p>
            <a:pPr lvl="1" eaLnBrk="1" hangingPunct="1"/>
            <a:endParaRPr lang="en-US">
              <a:latin typeface="Century Schoolbook" charset="0"/>
            </a:endParaRPr>
          </a:p>
          <a:p>
            <a:pPr eaLnBrk="1" hangingPunct="1"/>
            <a:r>
              <a:rPr lang="en-US">
                <a:latin typeface="Century Schoolbook" charset="0"/>
              </a:rPr>
              <a:t>Barometer 2004</a:t>
            </a:r>
          </a:p>
          <a:p>
            <a:pPr lvl="1" eaLnBrk="1" hangingPunct="1"/>
            <a:r>
              <a:rPr lang="en-US">
                <a:latin typeface="Century Schoolbook" charset="0"/>
              </a:rPr>
              <a:t>86 % is proud of their country, 68 % is proud of Europe</a:t>
            </a:r>
          </a:p>
          <a:p>
            <a:pPr lvl="1" eaLnBrk="1" hangingPunct="1"/>
            <a:r>
              <a:rPr lang="en-US">
                <a:latin typeface="Century Schoolbook" charset="0"/>
              </a:rPr>
              <a:t>But, 49 % feels there is no shared cultural identity</a:t>
            </a:r>
          </a:p>
        </p:txBody>
      </p:sp>
    </p:spTree>
    <p:extLst>
      <p:ext uri="{BB962C8B-B14F-4D97-AF65-F5344CB8AC3E}">
        <p14:creationId xmlns:p14="http://schemas.microsoft.com/office/powerpoint/2010/main" val="338749509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90600" y="0"/>
            <a:ext cx="7772400" cy="1143000"/>
          </a:xfrm>
        </p:spPr>
        <p:txBody>
          <a:bodyPr/>
          <a:lstStyle/>
          <a:p>
            <a:r>
              <a:rPr lang="cs-CZ" sz="2400"/>
              <a:t>CURRENT MIGRATION PATTERNS – ESTIMATES: FLOWS INTO, OUT, THROUGH (in absolute terms)</a:t>
            </a:r>
          </a:p>
        </p:txBody>
      </p:sp>
      <p:pic>
        <p:nvPicPr>
          <p:cNvPr id="14340" name="Picture 4" descr="migration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479675" y="1143000"/>
            <a:ext cx="4402138" cy="5562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26787207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t>Citizenship and the nation state</a:t>
            </a:r>
            <a:endParaRPr lang="en-GB"/>
          </a:p>
        </p:txBody>
      </p:sp>
      <p:sp>
        <p:nvSpPr>
          <p:cNvPr id="79875" name="Rectangle 3"/>
          <p:cNvSpPr>
            <a:spLocks noGrp="1" noChangeArrowheads="1"/>
          </p:cNvSpPr>
          <p:nvPr>
            <p:ph type="body" idx="1"/>
          </p:nvPr>
        </p:nvSpPr>
        <p:spPr/>
        <p:txBody>
          <a:bodyPr/>
          <a:lstStyle/>
          <a:p>
            <a:pPr>
              <a:lnSpc>
                <a:spcPct val="90000"/>
              </a:lnSpc>
            </a:pPr>
            <a:r>
              <a:rPr lang="en-GB" sz="2800"/>
              <a:t>We need to distinguish a strong and a weaker sense of citizenship</a:t>
            </a:r>
          </a:p>
          <a:p>
            <a:pPr lvl="1">
              <a:lnSpc>
                <a:spcPct val="90000"/>
              </a:lnSpc>
            </a:pPr>
            <a:r>
              <a:rPr lang="en-GB" sz="3200"/>
              <a:t>Bare citizenship (under Geneva convention)</a:t>
            </a:r>
          </a:p>
          <a:p>
            <a:pPr lvl="2">
              <a:lnSpc>
                <a:spcPct val="90000"/>
              </a:lnSpc>
              <a:buFontTx/>
              <a:buNone/>
            </a:pPr>
            <a:r>
              <a:rPr lang="en-GB" sz="3200"/>
              <a:t>	</a:t>
            </a:r>
            <a:r>
              <a:rPr lang="en-GB"/>
              <a:t>passports, right to work, duty to pay tax</a:t>
            </a:r>
          </a:p>
          <a:p>
            <a:pPr lvl="1">
              <a:lnSpc>
                <a:spcPct val="90000"/>
              </a:lnSpc>
            </a:pPr>
            <a:r>
              <a:rPr lang="en-GB" sz="3200"/>
              <a:t>Cultural citizenship as </a:t>
            </a:r>
            <a:r>
              <a:rPr lang="ja-JP" altLang="en-GB" sz="3200">
                <a:latin typeface="Arial"/>
              </a:rPr>
              <a:t>‘</a:t>
            </a:r>
            <a:r>
              <a:rPr lang="en-GB" sz="3200"/>
              <a:t>Identity generating and community building</a:t>
            </a:r>
            <a:r>
              <a:rPr lang="ja-JP" altLang="en-GB" sz="3200">
                <a:latin typeface="Arial"/>
              </a:rPr>
              <a:t>’</a:t>
            </a:r>
            <a:endParaRPr lang="en-GB" sz="3200"/>
          </a:p>
          <a:p>
            <a:pPr lvl="1">
              <a:lnSpc>
                <a:spcPct val="90000"/>
              </a:lnSpc>
              <a:buFontTx/>
              <a:buNone/>
            </a:pPr>
            <a:r>
              <a:rPr lang="en-GB" sz="3200"/>
              <a:t>			(Weiner, 1998)</a:t>
            </a:r>
          </a:p>
        </p:txBody>
      </p:sp>
    </p:spTree>
    <p:extLst>
      <p:ext uri="{BB962C8B-B14F-4D97-AF65-F5344CB8AC3E}">
        <p14:creationId xmlns:p14="http://schemas.microsoft.com/office/powerpoint/2010/main" val="227942210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1292</TotalTime>
  <Words>890</Words>
  <Application>Microsoft Macintosh PowerPoint</Application>
  <PresentationFormat>On-screen Show (4:3)</PresentationFormat>
  <Paragraphs>89</Paragraphs>
  <Slides>24</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Office Theme</vt:lpstr>
      <vt:lpstr>Microsoft Photo Editor 3.0 Photo</vt:lpstr>
      <vt:lpstr>Trigger- effect/identities</vt:lpstr>
      <vt:lpstr>Some Data</vt:lpstr>
      <vt:lpstr> Main challenges ahead: treating Africa as one</vt:lpstr>
      <vt:lpstr>Crossing the Mediterranean</vt:lpstr>
      <vt:lpstr>Shared fears? 1997</vt:lpstr>
      <vt:lpstr>Shared fears 2015 September</vt:lpstr>
      <vt:lpstr>Feeling European</vt:lpstr>
      <vt:lpstr>CURRENT MIGRATION PATTERNS – ESTIMATES: FLOWS INTO, OUT, THROUGH (in absolute terms)</vt:lpstr>
      <vt:lpstr>Citizenship and the nation state</vt:lpstr>
      <vt:lpstr>Bare Citizenship</vt:lpstr>
      <vt:lpstr>Assimilation under pressure</vt:lpstr>
      <vt:lpstr>Reislamisation in Paris</vt:lpstr>
      <vt:lpstr>Lakemba and the west</vt:lpstr>
      <vt:lpstr>Identity generating</vt:lpstr>
      <vt:lpstr>Berets and baguettes?</vt:lpstr>
      <vt:lpstr>Hybrid citizenships</vt:lpstr>
      <vt:lpstr>Citizenship debate in sociology</vt:lpstr>
      <vt:lpstr>Part II: Migration</vt:lpstr>
      <vt:lpstr>PowerPoint Presentation</vt:lpstr>
      <vt:lpstr>PowerPoint Presentation</vt:lpstr>
      <vt:lpstr>Immigration to Selected Western European Countries from CEEC – Delphi survey, N=15 and 9 – Czech experts, 2003</vt:lpstr>
      <vt:lpstr>Emigration from Selected CEEC to Western Europe – Delphi survey, N=15 and 9 – Czech experts, 2003</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Trigger- effect/identities</dc:title>
  <dc:creator>Pal Tamas</dc:creator>
  <cp:lastModifiedBy>Pal Tamas</cp:lastModifiedBy>
  <cp:revision>8</cp:revision>
  <dcterms:created xsi:type="dcterms:W3CDTF">2015-11-22T11:49:17Z</dcterms:created>
  <dcterms:modified xsi:type="dcterms:W3CDTF">2015-11-23T09:39:07Z</dcterms:modified>
</cp:coreProperties>
</file>