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57" r:id="rId4"/>
    <p:sldId id="260" r:id="rId5"/>
    <p:sldId id="261" r:id="rId6"/>
    <p:sldId id="256" r:id="rId7"/>
    <p:sldId id="258" r:id="rId8"/>
    <p:sldId id="264" r:id="rId9"/>
    <p:sldId id="265" r:id="rId10"/>
    <p:sldId id="266" r:id="rId11"/>
    <p:sldId id="262" r:id="rId12"/>
    <p:sldId id="263" r:id="rId13"/>
    <p:sldId id="272" r:id="rId14"/>
    <p:sldId id="271" r:id="rId15"/>
    <p:sldId id="270" r:id="rId16"/>
    <p:sldId id="269" r:id="rId17"/>
    <p:sldId id="268" r:id="rId18"/>
    <p:sldId id="267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uk-UA"/>
    </a:defPPr>
    <a:lvl1pPr marL="0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7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8B4"/>
    <a:srgbClr val="24AC7F"/>
    <a:srgbClr val="CB6B4D"/>
    <a:srgbClr val="227D75"/>
    <a:srgbClr val="0C3943"/>
    <a:srgbClr val="48A098"/>
    <a:srgbClr val="319F6B"/>
    <a:srgbClr val="A584B4"/>
    <a:srgbClr val="84F89A"/>
    <a:srgbClr val="85F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3;&#1077;&#1085;&#1090;&#1080;&#1085;\Downloads\worku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3;&#1077;&#1085;&#1090;&#1080;&#1085;\AppData\Local\Temp\Kniga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>
        <c:manualLayout>
          <c:layoutTarget val="inner"/>
          <c:xMode val="edge"/>
          <c:yMode val="edge"/>
          <c:x val="6.4716207349081553E-2"/>
          <c:y val="2.6115777194517402E-2"/>
          <c:w val="0.69520691163604564"/>
          <c:h val="0.727121901428988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Лист1!$B$7</c:f>
              <c:strCache>
                <c:ptCount val="1"/>
                <c:pt idx="0">
                  <c:v>Середня зарплатня вакансій</c:v>
                </c:pt>
              </c:strCache>
            </c:strRef>
          </c:tx>
          <c:spPr>
            <a:solidFill>
              <a:srgbClr val="227D75"/>
            </a:solidFill>
            <a:ln>
              <a:solidFill>
                <a:srgbClr val="227D75"/>
              </a:solidFill>
            </a:ln>
          </c:spPr>
          <c:cat>
            <c:strRef>
              <c:f>Лист1!$A$8:$A$17</c:f>
              <c:strCache>
                <c:ptCount val="10"/>
                <c:pt idx="0">
                  <c:v>Топ-менеджмент,
руководство высшего звена</c:v>
                </c:pt>
                <c:pt idx="1">
                  <c:v>Нерухомість</c:v>
                </c:pt>
                <c:pt idx="2">
                  <c:v>Продажі, закупівлі</c:v>
                </c:pt>
                <c:pt idx="3">
                  <c:v>IT, комп'ютери, інтернет</c:v>
                </c:pt>
                <c:pt idx="4">
                  <c:v>Будівництво, архітектура</c:v>
                </c:pt>
                <c:pt idx="5">
                  <c:v>Транспорт, автобізнес</c:v>
                </c:pt>
                <c:pt idx="6">
                  <c:v>Маркетинг, реклама, PR</c:v>
                </c:pt>
                <c:pt idx="7">
                  <c:v>Адміністрація,
керівництво середньої ланки</c:v>
                </c:pt>
                <c:pt idx="8">
                  <c:v>Страхування</c:v>
                </c:pt>
                <c:pt idx="9">
                  <c:v>Культура, музика, шоу-бізнес</c:v>
                </c:pt>
              </c:strCache>
            </c:strRef>
          </c:cat>
          <c:val>
            <c:numRef>
              <c:f>Лист1!$B$8:$B$17</c:f>
              <c:numCache>
                <c:formatCode>0</c:formatCode>
                <c:ptCount val="10"/>
                <c:pt idx="0">
                  <c:v>15778</c:v>
                </c:pt>
                <c:pt idx="1">
                  <c:v>15369</c:v>
                </c:pt>
                <c:pt idx="2">
                  <c:v>10477</c:v>
                </c:pt>
                <c:pt idx="3">
                  <c:v>10117</c:v>
                </c:pt>
                <c:pt idx="4">
                  <c:v>9342</c:v>
                </c:pt>
                <c:pt idx="5">
                  <c:v>9138</c:v>
                </c:pt>
                <c:pt idx="6">
                  <c:v>8982</c:v>
                </c:pt>
                <c:pt idx="7">
                  <c:v>8924</c:v>
                </c:pt>
                <c:pt idx="8">
                  <c:v>8824</c:v>
                </c:pt>
                <c:pt idx="9">
                  <c:v>8542</c:v>
                </c:pt>
              </c:numCache>
            </c:numRef>
          </c:val>
        </c:ser>
        <c:gapWidth val="57"/>
        <c:overlap val="-15"/>
        <c:axId val="55234560"/>
        <c:axId val="55235712"/>
      </c:barChart>
      <c:lineChart>
        <c:grouping val="standard"/>
        <c:ser>
          <c:idx val="1"/>
          <c:order val="1"/>
          <c:tx>
            <c:strRef>
              <c:f>Лист1!$C$7</c:f>
              <c:strCache>
                <c:ptCount val="1"/>
                <c:pt idx="0">
                  <c:v>Кількість вакансій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val>
            <c:numRef>
              <c:f>Лист1!$C$8:$C$17</c:f>
              <c:numCache>
                <c:formatCode>0</c:formatCode>
                <c:ptCount val="10"/>
                <c:pt idx="0">
                  <c:v>382</c:v>
                </c:pt>
                <c:pt idx="1">
                  <c:v>306</c:v>
                </c:pt>
                <c:pt idx="2">
                  <c:v>5057</c:v>
                </c:pt>
                <c:pt idx="3">
                  <c:v>3165</c:v>
                </c:pt>
                <c:pt idx="4">
                  <c:v>2434</c:v>
                </c:pt>
                <c:pt idx="5">
                  <c:v>2459</c:v>
                </c:pt>
                <c:pt idx="6">
                  <c:v>2457</c:v>
                </c:pt>
                <c:pt idx="7">
                  <c:v>2370</c:v>
                </c:pt>
                <c:pt idx="8">
                  <c:v>110</c:v>
                </c:pt>
                <c:pt idx="9">
                  <c:v>435</c:v>
                </c:pt>
              </c:numCache>
            </c:numRef>
          </c:val>
        </c:ser>
        <c:marker val="1"/>
        <c:axId val="55234560"/>
        <c:axId val="55235712"/>
      </c:lineChart>
      <c:catAx>
        <c:axId val="55234560"/>
        <c:scaling>
          <c:orientation val="minMax"/>
        </c:scaling>
        <c:axPos val="b"/>
        <c:majorTickMark val="in"/>
        <c:tickLblPos val="low"/>
        <c:spPr>
          <a:ln w="9525"/>
        </c:spPr>
        <c:txPr>
          <a:bodyPr/>
          <a:lstStyle/>
          <a:p>
            <a:pPr>
              <a:defRPr sz="1100" b="1" i="0" cap="none" baseline="0">
                <a:solidFill>
                  <a:srgbClr val="0C3943"/>
                </a:solidFill>
              </a:defRPr>
            </a:pPr>
            <a:endParaRPr lang="uk-UA"/>
          </a:p>
        </c:txPr>
        <c:crossAx val="55235712"/>
        <c:crosses val="autoZero"/>
        <c:lblAlgn val="ctr"/>
        <c:lblOffset val="100"/>
      </c:catAx>
      <c:valAx>
        <c:axId val="55235712"/>
        <c:scaling>
          <c:orientation val="minMax"/>
          <c:max val="16000"/>
        </c:scaling>
        <c:axPos val="l"/>
        <c:majorGridlines/>
        <c:numFmt formatCode="0" sourceLinked="1"/>
        <c:majorTickMark val="none"/>
        <c:tickLblPos val="nextTo"/>
        <c:txPr>
          <a:bodyPr/>
          <a:lstStyle/>
          <a:p>
            <a:pPr>
              <a:defRPr baseline="0">
                <a:solidFill>
                  <a:srgbClr val="0C3943"/>
                </a:solidFill>
              </a:defRPr>
            </a:pPr>
            <a:endParaRPr lang="uk-UA"/>
          </a:p>
        </c:txPr>
        <c:crossAx val="55234560"/>
        <c:crosses val="autoZero"/>
        <c:crossBetween val="between"/>
        <c:majorUnit val="1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3916230366492226"/>
          <c:y val="1.8924222790991561E-2"/>
          <c:w val="0.2676439790575918"/>
          <c:h val="8.7834447329087711E-2"/>
        </c:manualLayout>
      </c:layout>
      <c:txPr>
        <a:bodyPr/>
        <a:lstStyle/>
        <a:p>
          <a:pPr>
            <a:defRPr b="1" i="0" baseline="0">
              <a:solidFill>
                <a:srgbClr val="0C3943"/>
              </a:solidFill>
            </a:defRPr>
          </a:pPr>
          <a:endParaRPr lang="uk-UA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uk-UA" sz="2000" b="0" baseline="0">
                <a:solidFill>
                  <a:srgbClr val="0C3943"/>
                </a:solidFill>
                <a:latin typeface="Helvetica" pitchFamily="34" charset="0"/>
              </a:rPr>
              <a:t>Динаміка вакансій в </a:t>
            </a:r>
            <a:r>
              <a:rPr lang="uk-UA" sz="2000" b="0" baseline="0" smtClean="0">
                <a:solidFill>
                  <a:srgbClr val="0C3943"/>
                </a:solidFill>
                <a:latin typeface="Helvetica" pitchFamily="34" charset="0"/>
              </a:rPr>
              <a:t>Україні*</a:t>
            </a:r>
            <a:endParaRPr lang="uk-UA" sz="2000" b="0" baseline="0">
              <a:solidFill>
                <a:srgbClr val="0C3943"/>
              </a:solidFill>
              <a:latin typeface="Helvetica" pitchFamily="34" charset="0"/>
            </a:endParaRPr>
          </a:p>
        </c:rich>
      </c:tx>
      <c:layout>
        <c:manualLayout>
          <c:xMode val="edge"/>
          <c:yMode val="edge"/>
          <c:x val="0.32629866012493236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2750775594622544"/>
          <c:y val="0.10677966101694927"/>
          <c:w val="0.67735263702171733"/>
          <c:h val="0.8237288135593237"/>
        </c:manualLayout>
      </c:layout>
      <c:barChart>
        <c:barDir val="bar"/>
        <c:grouping val="clustered"/>
        <c:ser>
          <c:idx val="2"/>
          <c:order val="0"/>
          <c:tx>
            <c:strRef>
              <c:f>Лист1!$B$1</c:f>
              <c:strCache>
                <c:ptCount val="1"/>
                <c:pt idx="0">
                  <c:v>Вер.15</c:v>
                </c:pt>
              </c:strCache>
            </c:strRef>
          </c:tx>
          <c:spPr>
            <a:solidFill>
              <a:srgbClr val="CB6B4D"/>
            </a:solidFill>
            <a:ln w="12700">
              <a:noFill/>
              <a:prstDash val="solid"/>
            </a:ln>
          </c:spPr>
          <c:cat>
            <c:strRef>
              <c:f>Лист1!$A$3:$A$12</c:f>
              <c:strCache>
                <c:ptCount val="10"/>
                <c:pt idx="0">
                  <c:v>Продажі</c:v>
                </c:pt>
                <c:pt idx="1">
                  <c:v>Інформаційні технології, інтернет, телекомунікації</c:v>
                </c:pt>
                <c:pt idx="2">
                  <c:v>Маркетинг, реклама, PR</c:v>
                </c:pt>
                <c:pt idx="3">
                  <c:v>Адміністративний персонал</c:v>
                </c:pt>
                <c:pt idx="4">
                  <c:v>Початок кар'єри, студенти</c:v>
                </c:pt>
                <c:pt idx="5">
                  <c:v>Транспорт, логістика</c:v>
                </c:pt>
                <c:pt idx="6">
                  <c:v>Банки, інвестиції, лізинг</c:v>
                </c:pt>
                <c:pt idx="7">
                  <c:v>Бухгалтерія, управлінський облік, фінанси підприємства</c:v>
                </c:pt>
                <c:pt idx="8">
                  <c:v>Виробництво</c:v>
                </c:pt>
                <c:pt idx="9">
                  <c:v>Туризм, готелі, ресторани</c:v>
                </c:pt>
              </c:strCache>
            </c:strRef>
          </c:cat>
          <c:val>
            <c:numRef>
              <c:f>Лист1!$B$3:$B$12</c:f>
              <c:numCache>
                <c:formatCode>0</c:formatCode>
                <c:ptCount val="10"/>
                <c:pt idx="0">
                  <c:v>4231</c:v>
                </c:pt>
                <c:pt idx="1">
                  <c:v>2969</c:v>
                </c:pt>
                <c:pt idx="2">
                  <c:v>1711</c:v>
                </c:pt>
                <c:pt idx="3">
                  <c:v>1238</c:v>
                </c:pt>
                <c:pt idx="4">
                  <c:v>1383</c:v>
                </c:pt>
                <c:pt idx="5">
                  <c:v>796</c:v>
                </c:pt>
                <c:pt idx="6">
                  <c:v>953</c:v>
                </c:pt>
                <c:pt idx="7">
                  <c:v>1087</c:v>
                </c:pt>
                <c:pt idx="8">
                  <c:v>1125</c:v>
                </c:pt>
                <c:pt idx="9">
                  <c:v>838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Сер.16</c:v>
                </c:pt>
              </c:strCache>
            </c:strRef>
          </c:tx>
          <c:spPr>
            <a:solidFill>
              <a:srgbClr val="48A098"/>
            </a:solidFill>
            <a:ln w="12700">
              <a:noFill/>
              <a:prstDash val="solid"/>
            </a:ln>
          </c:spPr>
          <c:cat>
            <c:strRef>
              <c:f>Лист1!$A$3:$A$12</c:f>
              <c:strCache>
                <c:ptCount val="10"/>
                <c:pt idx="0">
                  <c:v>Продажі</c:v>
                </c:pt>
                <c:pt idx="1">
                  <c:v>Інформаційні технології, інтернет, телекомунікації</c:v>
                </c:pt>
                <c:pt idx="2">
                  <c:v>Маркетинг, реклама, PR</c:v>
                </c:pt>
                <c:pt idx="3">
                  <c:v>Адміністративний персонал</c:v>
                </c:pt>
                <c:pt idx="4">
                  <c:v>Початок кар'єри, студенти</c:v>
                </c:pt>
                <c:pt idx="5">
                  <c:v>Транспорт, логістика</c:v>
                </c:pt>
                <c:pt idx="6">
                  <c:v>Банки, інвестиції, лізинг</c:v>
                </c:pt>
                <c:pt idx="7">
                  <c:v>Бухгалтерія, управлінський облік, фінанси підприємства</c:v>
                </c:pt>
                <c:pt idx="8">
                  <c:v>Виробництво</c:v>
                </c:pt>
                <c:pt idx="9">
                  <c:v>Туризм, готелі, ресторани</c:v>
                </c:pt>
              </c:strCache>
            </c:strRef>
          </c:cat>
          <c:val>
            <c:numRef>
              <c:f>Лист1!$C$3:$C$12</c:f>
              <c:numCache>
                <c:formatCode>0</c:formatCode>
                <c:ptCount val="10"/>
                <c:pt idx="0">
                  <c:v>5794</c:v>
                </c:pt>
                <c:pt idx="1">
                  <c:v>3345</c:v>
                </c:pt>
                <c:pt idx="2">
                  <c:v>2010</c:v>
                </c:pt>
                <c:pt idx="3">
                  <c:v>1707</c:v>
                </c:pt>
                <c:pt idx="4">
                  <c:v>1502</c:v>
                </c:pt>
                <c:pt idx="5">
                  <c:v>1380</c:v>
                </c:pt>
                <c:pt idx="6">
                  <c:v>1257</c:v>
                </c:pt>
                <c:pt idx="7">
                  <c:v>1204</c:v>
                </c:pt>
                <c:pt idx="8">
                  <c:v>118</c:v>
                </c:pt>
                <c:pt idx="9">
                  <c:v>1059</c:v>
                </c:pt>
              </c:numCache>
            </c:numRef>
          </c:val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Вер.16</c:v>
                </c:pt>
              </c:strCache>
            </c:strRef>
          </c:tx>
          <c:spPr>
            <a:solidFill>
              <a:srgbClr val="227D75"/>
            </a:solidFill>
            <a:ln w="12700">
              <a:noFill/>
              <a:prstDash val="solid"/>
            </a:ln>
          </c:spPr>
          <c:cat>
            <c:strRef>
              <c:f>Лист1!$A$3:$A$12</c:f>
              <c:strCache>
                <c:ptCount val="10"/>
                <c:pt idx="0">
                  <c:v>Продажі</c:v>
                </c:pt>
                <c:pt idx="1">
                  <c:v>Інформаційні технології, інтернет, телекомунікації</c:v>
                </c:pt>
                <c:pt idx="2">
                  <c:v>Маркетинг, реклама, PR</c:v>
                </c:pt>
                <c:pt idx="3">
                  <c:v>Адміністративний персонал</c:v>
                </c:pt>
                <c:pt idx="4">
                  <c:v>Початок кар'єри, студенти</c:v>
                </c:pt>
                <c:pt idx="5">
                  <c:v>Транспорт, логістика</c:v>
                </c:pt>
                <c:pt idx="6">
                  <c:v>Банки, інвестиції, лізинг</c:v>
                </c:pt>
                <c:pt idx="7">
                  <c:v>Бухгалтерія, управлінський облік, фінанси підприємства</c:v>
                </c:pt>
                <c:pt idx="8">
                  <c:v>Виробництво</c:v>
                </c:pt>
                <c:pt idx="9">
                  <c:v>Туризм, готелі, ресторани</c:v>
                </c:pt>
              </c:strCache>
            </c:strRef>
          </c:cat>
          <c:val>
            <c:numRef>
              <c:f>Лист1!$D$3:$D$12</c:f>
              <c:numCache>
                <c:formatCode>0</c:formatCode>
                <c:ptCount val="10"/>
                <c:pt idx="0">
                  <c:v>6130</c:v>
                </c:pt>
                <c:pt idx="1">
                  <c:v>3319</c:v>
                </c:pt>
                <c:pt idx="2">
                  <c:v>1988</c:v>
                </c:pt>
                <c:pt idx="3">
                  <c:v>1705</c:v>
                </c:pt>
                <c:pt idx="4">
                  <c:v>1502</c:v>
                </c:pt>
                <c:pt idx="5">
                  <c:v>1457</c:v>
                </c:pt>
                <c:pt idx="6">
                  <c:v>1423</c:v>
                </c:pt>
                <c:pt idx="7">
                  <c:v>1273</c:v>
                </c:pt>
                <c:pt idx="8">
                  <c:v>1201</c:v>
                </c:pt>
                <c:pt idx="9">
                  <c:v>1181</c:v>
                </c:pt>
              </c:numCache>
            </c:numRef>
          </c:val>
        </c:ser>
        <c:gapWidth val="112"/>
        <c:axId val="88001920"/>
        <c:axId val="88007808"/>
      </c:barChart>
      <c:catAx>
        <c:axId val="88001920"/>
        <c:scaling>
          <c:orientation val="maxMin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100" b="1" i="0" u="none" strike="noStrike" baseline="0">
                <a:solidFill>
                  <a:srgbClr val="0C3943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88007808"/>
        <c:crosses val="autoZero"/>
        <c:lblAlgn val="ctr"/>
        <c:lblOffset val="100"/>
        <c:tickLblSkip val="1"/>
        <c:tickMarkSkip val="1"/>
      </c:catAx>
      <c:valAx>
        <c:axId val="88007808"/>
        <c:scaling>
          <c:orientation val="minMax"/>
        </c:scaling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88001920"/>
        <c:crosses val="autoZero"/>
        <c:crossBetween val="between"/>
      </c:valAx>
      <c:spPr>
        <a:solidFill>
          <a:srgbClr val="A5E8B4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54115906321664"/>
          <c:y val="0.2205340218377059"/>
          <c:w val="6.3081695966907964E-2"/>
          <c:h val="0.10847457627118665"/>
        </c:manualLayout>
      </c:layout>
      <c:spPr>
        <a:noFill/>
        <a:ln w="3175">
          <a:noFill/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uk-UA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>
        <c:manualLayout>
          <c:layoutTarget val="inner"/>
          <c:xMode val="edge"/>
          <c:yMode val="edge"/>
          <c:x val="0.32115448232651828"/>
          <c:y val="8.8688723885761322E-2"/>
          <c:w val="0.47588039141401289"/>
          <c:h val="0.8469830854476516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27D75"/>
            </a:solidFill>
          </c:spPr>
          <c:cat>
            <c:strRef>
              <c:f>Лист1!$A$2:$A$11</c:f>
              <c:strCache>
                <c:ptCount val="10"/>
                <c:pt idx="0">
                  <c:v>Програміст, ІТ-спеціаліст</c:v>
                </c:pt>
                <c:pt idx="1">
                  <c:v>Лікар</c:v>
                </c:pt>
                <c:pt idx="2">
                  <c:v>Підприємець, бізнесмен</c:v>
                </c:pt>
                <c:pt idx="3">
                  <c:v>Робітничі професії (токар, слюсар і т.п.)</c:v>
                </c:pt>
                <c:pt idx="4">
                  <c:v>Юрист, адвокат, прокурор</c:v>
                </c:pt>
                <c:pt idx="5">
                  <c:v>Працівник МВД, прокуратури, СБУ</c:v>
                </c:pt>
                <c:pt idx="6">
                  <c:v>Фермер</c:v>
                </c:pt>
                <c:pt idx="7">
                  <c:v>Військовий, розвідник, прикордонник</c:v>
                </c:pt>
                <c:pt idx="8">
                  <c:v>Перекладач</c:v>
                </c:pt>
                <c:pt idx="9">
                  <c:v>Інженер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0.39000000000000024</c:v>
                </c:pt>
                <c:pt idx="1">
                  <c:v>0.12000000000000002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9.0000000000000024E-2</c:v>
                </c:pt>
                <c:pt idx="6">
                  <c:v>8.0000000000000043E-2</c:v>
                </c:pt>
                <c:pt idx="7">
                  <c:v>8.0000000000000043E-2</c:v>
                </c:pt>
                <c:pt idx="8">
                  <c:v>8.0000000000000043E-2</c:v>
                </c:pt>
                <c:pt idx="9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B6B4D"/>
            </a:solidFill>
          </c:spPr>
          <c:cat>
            <c:strRef>
              <c:f>Лист1!$A$2:$A$11</c:f>
              <c:strCache>
                <c:ptCount val="10"/>
                <c:pt idx="0">
                  <c:v>Програміст, ІТ-спеціаліст</c:v>
                </c:pt>
                <c:pt idx="1">
                  <c:v>Лікар</c:v>
                </c:pt>
                <c:pt idx="2">
                  <c:v>Підприємець, бізнесмен</c:v>
                </c:pt>
                <c:pt idx="3">
                  <c:v>Робітничі професії (токар, слюсар і т.п.)</c:v>
                </c:pt>
                <c:pt idx="4">
                  <c:v>Юрист, адвокат, прокурор</c:v>
                </c:pt>
                <c:pt idx="5">
                  <c:v>Працівник МВД, прокуратури, СБУ</c:v>
                </c:pt>
                <c:pt idx="6">
                  <c:v>Фермер</c:v>
                </c:pt>
                <c:pt idx="7">
                  <c:v>Військовий, розвідник, прикордонник</c:v>
                </c:pt>
                <c:pt idx="8">
                  <c:v>Перекладач</c:v>
                </c:pt>
                <c:pt idx="9">
                  <c:v>Інженер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0.45</c:v>
                </c:pt>
                <c:pt idx="1">
                  <c:v>0.28000000000000008</c:v>
                </c:pt>
                <c:pt idx="2">
                  <c:v>0.19</c:v>
                </c:pt>
                <c:pt idx="3">
                  <c:v>0.19</c:v>
                </c:pt>
                <c:pt idx="4">
                  <c:v>0.15000000000000011</c:v>
                </c:pt>
                <c:pt idx="5">
                  <c:v>0.16</c:v>
                </c:pt>
                <c:pt idx="6">
                  <c:v>0.13</c:v>
                </c:pt>
                <c:pt idx="7">
                  <c:v>0.23</c:v>
                </c:pt>
                <c:pt idx="8">
                  <c:v>3.0000000000000002E-2</c:v>
                </c:pt>
                <c:pt idx="9">
                  <c:v>0.2</c:v>
                </c:pt>
              </c:numCache>
            </c:numRef>
          </c:val>
        </c:ser>
        <c:gapWidth val="112"/>
        <c:axId val="74798976"/>
        <c:axId val="74800512"/>
      </c:barChart>
      <c:catAx>
        <c:axId val="74798976"/>
        <c:scaling>
          <c:orientation val="minMax"/>
        </c:scaling>
        <c:axPos val="l"/>
        <c:majorTickMark val="in"/>
        <c:tickLblPos val="low"/>
        <c:spPr>
          <a:noFill/>
        </c:spPr>
        <c:txPr>
          <a:bodyPr rot="0" vert="horz"/>
          <a:lstStyle/>
          <a:p>
            <a:pPr>
              <a:defRPr sz="1100" baseline="0">
                <a:solidFill>
                  <a:srgbClr val="0C3943"/>
                </a:solidFill>
              </a:defRPr>
            </a:pPr>
            <a:endParaRPr lang="uk-UA"/>
          </a:p>
        </c:txPr>
        <c:crossAx val="74800512"/>
        <c:crosses val="autoZero"/>
        <c:lblAlgn val="l"/>
        <c:lblOffset val="100"/>
        <c:tickLblSkip val="1"/>
      </c:catAx>
      <c:valAx>
        <c:axId val="74800512"/>
        <c:scaling>
          <c:orientation val="minMax"/>
        </c:scaling>
        <c:axPos val="b"/>
        <c:majorGridlines/>
        <c:numFmt formatCode="0%" sourceLinked="1"/>
        <c:majorTickMark val="in"/>
        <c:tickLblPos val="high"/>
        <c:txPr>
          <a:bodyPr/>
          <a:lstStyle/>
          <a:p>
            <a:pPr>
              <a:defRPr baseline="0">
                <a:solidFill>
                  <a:srgbClr val="0C3943"/>
                </a:solidFill>
              </a:defRPr>
            </a:pPr>
            <a:endParaRPr lang="uk-UA"/>
          </a:p>
        </c:txPr>
        <c:crossAx val="7479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16358763272658"/>
          <c:y val="0.18943098858485946"/>
          <c:w val="5.3196979300839192E-2"/>
          <c:h val="0.1145394355396786"/>
        </c:manualLayout>
      </c:layout>
    </c:legend>
    <c:plotVisOnly val="1"/>
  </c:chart>
  <c:txPr>
    <a:bodyPr/>
    <a:lstStyle/>
    <a:p>
      <a:pPr>
        <a:defRPr sz="1200" b="1" i="0" baseline="0">
          <a:latin typeface="Helvetica" pitchFamily="34" charset="0"/>
        </a:defRPr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8F1F1-BACA-4213-9D59-5D9B2144D907}" type="datetimeFigureOut">
              <a:rPr lang="uk-UA" smtClean="0"/>
              <a:pPr/>
              <a:t>31.10.2016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0B7F-7856-4E80-9735-E46AFC96F14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5" indent="-228581" algn="l" defTabSz="9143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8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2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3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7644" y="40466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solidFill>
                  <a:srgbClr val="0C3943"/>
                </a:solidFill>
                <a:latin typeface="Helvetica" pitchFamily="34" charset="0"/>
              </a:rPr>
              <a:t>Компанії, що пропонують стажування в Києві</a:t>
            </a:r>
            <a:endParaRPr lang="uk-UA" sz="2000">
              <a:solidFill>
                <a:srgbClr val="0C3943"/>
              </a:solidFill>
              <a:latin typeface="Helvetica" pitchFamily="34" charset="0"/>
            </a:endParaRPr>
          </a:p>
        </p:txBody>
      </p:sp>
      <p:pic>
        <p:nvPicPr>
          <p:cNvPr id="6" name="Рисунок 5" descr="adida-group-vecto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2902" y="620688"/>
            <a:ext cx="1678846" cy="1678846"/>
          </a:xfrm>
          <a:prstGeom prst="rect">
            <a:avLst/>
          </a:prstGeom>
        </p:spPr>
      </p:pic>
      <p:pic>
        <p:nvPicPr>
          <p:cNvPr id="9" name="Рисунок 8" descr="429px-EY_logo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790" y="2548678"/>
            <a:ext cx="1646863" cy="1517337"/>
          </a:xfrm>
          <a:prstGeom prst="rect">
            <a:avLst/>
          </a:prstGeom>
        </p:spPr>
      </p:pic>
      <p:pic>
        <p:nvPicPr>
          <p:cNvPr id="11" name="Рисунок 10" descr="IBM-logo-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339" y="905649"/>
            <a:ext cx="2016224" cy="1108924"/>
          </a:xfrm>
          <a:prstGeom prst="rect">
            <a:avLst/>
          </a:prstGeom>
        </p:spPr>
      </p:pic>
      <p:pic>
        <p:nvPicPr>
          <p:cNvPr id="12" name="Рисунок 11" descr="nestle-company-vector-logo-400x4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0443" y="2377913"/>
            <a:ext cx="1858866" cy="1858866"/>
          </a:xfrm>
          <a:prstGeom prst="rect">
            <a:avLst/>
          </a:prstGeom>
        </p:spPr>
      </p:pic>
      <p:pic>
        <p:nvPicPr>
          <p:cNvPr id="17" name="Рисунок 16" descr="1+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0087" y="1117211"/>
            <a:ext cx="2695575" cy="685800"/>
          </a:xfrm>
          <a:prstGeom prst="rect">
            <a:avLst/>
          </a:prstGeom>
        </p:spPr>
      </p:pic>
      <p:pic>
        <p:nvPicPr>
          <p:cNvPr id="19" name="Рисунок 18" descr="British_American_Tobacco_logo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1099" y="2636912"/>
            <a:ext cx="2351110" cy="1340868"/>
          </a:xfrm>
          <a:prstGeom prst="rect">
            <a:avLst/>
          </a:prstGeom>
        </p:spPr>
      </p:pic>
      <p:pic>
        <p:nvPicPr>
          <p:cNvPr id="21" name="Рисунок 20" descr="Mitsubishi_Motors_SVG_logo_2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2383" y="4605791"/>
            <a:ext cx="1437929" cy="1797850"/>
          </a:xfrm>
          <a:prstGeom prst="rect">
            <a:avLst/>
          </a:prstGeom>
        </p:spPr>
      </p:pic>
      <p:pic>
        <p:nvPicPr>
          <p:cNvPr id="22" name="Рисунок 21" descr="Terrasoft_CRM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2695" y="5110085"/>
            <a:ext cx="3136301" cy="557564"/>
          </a:xfrm>
          <a:prstGeom prst="rect">
            <a:avLst/>
          </a:prstGeom>
        </p:spPr>
      </p:pic>
      <p:pic>
        <p:nvPicPr>
          <p:cNvPr id="23" name="Рисунок 22" descr="Samsung-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81379" y="4365104"/>
            <a:ext cx="2160240" cy="2160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3848" y="609329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solidFill>
                  <a:srgbClr val="0C3943"/>
                </a:solidFill>
                <a:latin typeface="Helvetica" pitchFamily="34" charset="0"/>
                <a:cs typeface="Helvetica" pitchFamily="34" charset="0"/>
              </a:rPr>
              <a:t>…і багато інших</a:t>
            </a:r>
            <a:endParaRPr lang="uk-UA" sz="2000">
              <a:solidFill>
                <a:srgbClr val="0C394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Цільова аудиторі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Цільова аудиторія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Цільова аудиторія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Цільова аудиторія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</a:t>
            </a:r>
            <a:endParaRPr lang="uk-UA"/>
          </a:p>
        </p:txBody>
      </p:sp>
      <p:pic>
        <p:nvPicPr>
          <p:cNvPr id="12" name="Содержимое 11" descr="українців хочуть долучитися до трудової міграції у найближчі 12 місяців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652" y="256490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smtClean="0">
                <a:solidFill>
                  <a:srgbClr val="227D75"/>
                </a:solidFill>
                <a:latin typeface="Helvetica" pitchFamily="34" charset="0"/>
                <a:cs typeface="Helvetica" pitchFamily="34" charset="0"/>
              </a:rPr>
              <a:t>ДЯКУЄМО ЗА УВАГУ</a:t>
            </a:r>
            <a:endParaRPr lang="uk-UA" sz="4400" b="1">
              <a:solidFill>
                <a:srgbClr val="227D75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" name="Содержимое 16" descr="block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" name="Содержимое 12" descr="block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block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Рисунок 8" descr="block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647056" y="620688"/>
          <a:ext cx="8496944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solidFill>
                  <a:srgbClr val="0C3943"/>
                </a:solidFill>
                <a:latin typeface="Helvetica" pitchFamily="34" charset="0"/>
                <a:cs typeface="Helvetica" pitchFamily="34" charset="0"/>
              </a:rPr>
              <a:t>Статистика заробітної плати в Києві*</a:t>
            </a:r>
            <a:endParaRPr lang="uk-UA" sz="2000">
              <a:solidFill>
                <a:srgbClr val="0C3943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64533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>
                <a:solidFill>
                  <a:srgbClr val="0C3943"/>
                </a:solidFill>
              </a:rPr>
              <a:t>*з</a:t>
            </a:r>
            <a:r>
              <a:rPr lang="uk-UA" sz="1200" smtClean="0">
                <a:solidFill>
                  <a:srgbClr val="0C3943"/>
                </a:solidFill>
              </a:rPr>
              <a:t>а даними </a:t>
            </a:r>
            <a:r>
              <a:rPr lang="en-US" sz="1200" cap="all" smtClean="0">
                <a:solidFill>
                  <a:srgbClr val="0C3943"/>
                </a:solidFill>
              </a:rPr>
              <a:t>Work.ua</a:t>
            </a:r>
            <a:endParaRPr lang="uk-UA" sz="1200" cap="all">
              <a:solidFill>
                <a:srgbClr val="0C39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7776" y="62373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>
                <a:solidFill>
                  <a:srgbClr val="0C3943"/>
                </a:solidFill>
              </a:rPr>
              <a:t>*з</a:t>
            </a:r>
            <a:r>
              <a:rPr lang="uk-UA" sz="1200" smtClean="0">
                <a:solidFill>
                  <a:srgbClr val="0C3943"/>
                </a:solidFill>
              </a:rPr>
              <a:t>а даними</a:t>
            </a:r>
            <a:r>
              <a:rPr lang="en-US" sz="1200" smtClean="0">
                <a:solidFill>
                  <a:srgbClr val="0C3943"/>
                </a:solidFill>
              </a:rPr>
              <a:t> </a:t>
            </a:r>
            <a:r>
              <a:rPr lang="uk-UA" sz="1200" smtClean="0">
                <a:solidFill>
                  <a:srgbClr val="0C3943"/>
                </a:solidFill>
              </a:rPr>
              <a:t>сайту </a:t>
            </a:r>
            <a:r>
              <a:rPr lang="en-US" sz="1200" smtClean="0">
                <a:solidFill>
                  <a:srgbClr val="0C3943"/>
                </a:solidFill>
              </a:rPr>
              <a:t>HH.ua</a:t>
            </a:r>
            <a:r>
              <a:rPr lang="uk-UA" sz="1200" smtClean="0">
                <a:solidFill>
                  <a:srgbClr val="0C3943"/>
                </a:solidFill>
              </a:rPr>
              <a:t> (вересень 2016 року)</a:t>
            </a:r>
            <a:endParaRPr lang="uk-UA" sz="1200">
              <a:solidFill>
                <a:srgbClr val="0C3943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179512" y="404664"/>
          <a:ext cx="8634611" cy="525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7656" y="639633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>
                <a:solidFill>
                  <a:srgbClr val="0C3943"/>
                </a:solidFill>
              </a:rPr>
              <a:t>*з</a:t>
            </a:r>
            <a:r>
              <a:rPr lang="uk-UA" sz="1200" smtClean="0">
                <a:solidFill>
                  <a:srgbClr val="0C3943"/>
                </a:solidFill>
              </a:rPr>
              <a:t>а даними  голосування на сайті </a:t>
            </a:r>
            <a:r>
              <a:rPr lang="en-US" sz="1200" smtClean="0">
                <a:solidFill>
                  <a:srgbClr val="0C3943"/>
                </a:solidFill>
              </a:rPr>
              <a:t>HH.ua</a:t>
            </a:r>
          </a:p>
          <a:p>
            <a:endParaRPr lang="uk-UA" sz="1200" cap="all">
              <a:solidFill>
                <a:srgbClr val="0C3943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252536" y="692696"/>
          <a:ext cx="9992792" cy="524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9692" y="26064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solidFill>
                  <a:srgbClr val="0C3943"/>
                </a:solidFill>
                <a:latin typeface="Helvetica" pitchFamily="34" charset="0"/>
                <a:cs typeface="Helvetica" pitchFamily="34" charset="0"/>
              </a:rPr>
              <a:t>Перспективні професії*</a:t>
            </a:r>
            <a:endParaRPr lang="uk-UA" sz="2000">
              <a:solidFill>
                <a:srgbClr val="0C394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53</Words>
  <Application>Microsoft Office PowerPoint</Application>
  <PresentationFormat>Экран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42</cp:revision>
  <dcterms:created xsi:type="dcterms:W3CDTF">2016-10-29T11:54:38Z</dcterms:created>
  <dcterms:modified xsi:type="dcterms:W3CDTF">2016-10-31T04:32:48Z</dcterms:modified>
</cp:coreProperties>
</file>