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1" r:id="rId3"/>
    <p:sldId id="302" r:id="rId4"/>
    <p:sldId id="303" r:id="rId5"/>
    <p:sldId id="259" r:id="rId6"/>
    <p:sldId id="260" r:id="rId7"/>
    <p:sldId id="305" r:id="rId8"/>
    <p:sldId id="306" r:id="rId9"/>
    <p:sldId id="308" r:id="rId10"/>
    <p:sldId id="307" r:id="rId11"/>
    <p:sldId id="309" r:id="rId12"/>
    <p:sldId id="310" r:id="rId13"/>
    <p:sldId id="313" r:id="rId14"/>
    <p:sldId id="311" r:id="rId15"/>
    <p:sldId id="314" r:id="rId16"/>
    <p:sldId id="316" r:id="rId17"/>
    <p:sldId id="263" r:id="rId18"/>
    <p:sldId id="315" r:id="rId19"/>
    <p:sldId id="265" r:id="rId20"/>
    <p:sldId id="266" r:id="rId21"/>
    <p:sldId id="318" r:id="rId22"/>
    <p:sldId id="319" r:id="rId23"/>
    <p:sldId id="320" r:id="rId24"/>
    <p:sldId id="321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33" r:id="rId34"/>
    <p:sldId id="334" r:id="rId35"/>
    <p:sldId id="335" r:id="rId36"/>
    <p:sldId id="336" r:id="rId37"/>
    <p:sldId id="337" r:id="rId38"/>
    <p:sldId id="332" r:id="rId39"/>
    <p:sldId id="33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Video-links</c:v>
                </c:pt>
                <c:pt idx="1">
                  <c:v>Own content/text</c:v>
                </c:pt>
                <c:pt idx="2">
                  <c:v>Photo</c:v>
                </c:pt>
                <c:pt idx="3">
                  <c:v>Text-links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7.0</c:v>
                </c:pt>
                <c:pt idx="1">
                  <c:v>17.0</c:v>
                </c:pt>
                <c:pt idx="2">
                  <c:v>22.0</c:v>
                </c:pt>
                <c:pt idx="3">
                  <c:v>54.0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1894792"/>
        <c:axId val="2141152136"/>
      </c:barChart>
      <c:catAx>
        <c:axId val="2121894792"/>
        <c:scaling>
          <c:orientation val="minMax"/>
        </c:scaling>
        <c:delete val="0"/>
        <c:axPos val="l"/>
        <c:majorTickMark val="none"/>
        <c:minorTickMark val="none"/>
        <c:tickLblPos val="nextTo"/>
        <c:crossAx val="2141152136"/>
        <c:crosses val="autoZero"/>
        <c:auto val="1"/>
        <c:lblAlgn val="ctr"/>
        <c:lblOffset val="100"/>
        <c:noMultiLvlLbl val="0"/>
      </c:catAx>
      <c:valAx>
        <c:axId val="2141152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1894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FA941-6128-5043-A654-47A4BF5698B7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CFF53-B442-DD4B-816E-E99B2C0C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74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04CED-43A3-CB41-8DDC-C86F6352BE3E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0D9C7-1185-B246-B43A-646124E2A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1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25A1B-06ED-4CFB-AC41-DEB5E571BB67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C3A12-2881-4540-8190-40D437E8B186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sociogram</a:t>
            </a:r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53E37A-D0F5-A34D-9B29-C1E5BDF7CCF9}" type="slidenum">
              <a:rPr lang="en-US" sz="1200" baseline="0"/>
              <a:pPr/>
              <a:t>19</a:t>
            </a:fld>
            <a:endParaRPr lang="en-US" sz="1200" baseline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31F634-D42C-324E-B0CB-9F926CEF58A3}" type="slidenum">
              <a:rPr lang="en-US" sz="1200" baseline="0"/>
              <a:pPr/>
              <a:t>20</a:t>
            </a:fld>
            <a:endParaRPr lang="en-US" sz="1200" baseline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688CFE-9D5B-6E48-BA78-09E1F9675C12}" type="datetime1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9C604-C5EE-B243-921E-62152697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5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D597B0-CB6D-CC4B-98F3-EA5E63FDB3DF}" type="datetime1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9C604-C5EE-B243-921E-62152697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2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4E95F-97C1-B845-8B88-C41BF32BD32F}" type="datetime1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9C604-C5EE-B243-921E-62152697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6A1AF-D262-7549-BC28-9E47E44E0669}" type="datetime1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9C604-C5EE-B243-921E-62152697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0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BFE8F7-E9E3-AF45-8118-B0CC9C7CE80B}" type="datetime1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9C604-C5EE-B243-921E-62152697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7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5B6ABA-1A64-0D4F-AE7F-F97B20F7EF04}" type="datetime1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9C604-C5EE-B243-921E-62152697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3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7CC6F-4381-5D44-BDB4-2A31528A5616}" type="datetime1">
              <a:rPr lang="en-US" smtClean="0"/>
              <a:t>9/18/15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9C604-C5EE-B243-921E-62152697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2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3A0680-A1F4-DD4C-A235-08A37B3D7A2E}" type="datetime1">
              <a:rPr lang="en-US" smtClean="0"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9C604-C5EE-B243-921E-62152697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BF094-370D-F448-838D-7F60A1E0A288}" type="datetime1">
              <a:rPr lang="en-US" smtClean="0"/>
              <a:t>9/18/15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9C604-C5EE-B243-921E-62152697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4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6ED3C5-BCA4-0947-A82D-3F2CDE2096FC}" type="datetime1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9C604-C5EE-B243-921E-62152697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C5AF0C-4242-A345-968A-6F37D2FE3167}" type="datetime1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9C604-C5EE-B243-921E-62152697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4569" y="6356350"/>
            <a:ext cx="4258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Практичний семінар. КНУ Шевченка.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facebook.com/snaukraine" TargetMode="External"/><Relationship Id="rId4" Type="http://schemas.openxmlformats.org/officeDocument/2006/relationships/hyperlink" Target="http://raccoonlab.me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ymofiisoc@gmail.com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Мережевий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віртуальних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Макро-</a:t>
            </a:r>
            <a:r>
              <a:rPr lang="ru-RU" dirty="0" err="1" smtClean="0"/>
              <a:t>мікро</a:t>
            </a:r>
            <a:r>
              <a:rPr lang="ru-RU" dirty="0" smtClean="0"/>
              <a:t> і </a:t>
            </a:r>
            <a:r>
              <a:rPr lang="ru-RU" dirty="0" err="1" smtClean="0"/>
              <a:t>мережі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довіра</a:t>
            </a:r>
            <a:endParaRPr lang="ru-RU" dirty="0" smtClean="0"/>
          </a:p>
          <a:p>
            <a:r>
              <a:rPr lang="ru-RU" dirty="0" smtClean="0"/>
              <a:t>Як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довіра</a:t>
            </a:r>
            <a:r>
              <a:rPr lang="ru-RU" dirty="0" smtClean="0"/>
              <a:t> «</a:t>
            </a:r>
            <a:r>
              <a:rPr lang="ru-RU" dirty="0" err="1" smtClean="0"/>
              <a:t>осідає</a:t>
            </a:r>
            <a:r>
              <a:rPr lang="ru-RU" dirty="0" smtClean="0"/>
              <a:t>» у </a:t>
            </a:r>
            <a:r>
              <a:rPr lang="ru-RU" dirty="0" err="1" smtClean="0"/>
              <a:t>окремих</a:t>
            </a:r>
            <a:r>
              <a:rPr lang="ru-RU" dirty="0" smtClean="0"/>
              <a:t> людей?</a:t>
            </a:r>
          </a:p>
          <a:p>
            <a:endParaRPr lang="ru-RU" dirty="0" smtClean="0"/>
          </a:p>
          <a:p>
            <a:r>
              <a:rPr lang="ru-RU" dirty="0" err="1" smtClean="0"/>
              <a:t>Відповідь</a:t>
            </a:r>
            <a:r>
              <a:rPr lang="ru-RU" dirty="0" smtClean="0"/>
              <a:t> – через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endParaRPr lang="ru-RU" dirty="0" smtClean="0"/>
          </a:p>
          <a:p>
            <a:pPr lvl="1"/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 позитивно </a:t>
            </a:r>
            <a:r>
              <a:rPr lang="ru-RU" dirty="0" err="1" smtClean="0"/>
              <a:t>корелює</a:t>
            </a:r>
            <a:r>
              <a:rPr lang="ru-RU" dirty="0" smtClean="0"/>
              <a:t> з </a:t>
            </a:r>
            <a:r>
              <a:rPr lang="ru-RU" dirty="0" err="1" smtClean="0"/>
              <a:t>довірою</a:t>
            </a:r>
            <a:endParaRPr lang="ru-RU" dirty="0" smtClean="0"/>
          </a:p>
          <a:p>
            <a:pPr lvl="1"/>
            <a:r>
              <a:rPr lang="ru-RU" dirty="0" smtClean="0"/>
              <a:t>Статус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довіру</a:t>
            </a:r>
            <a:r>
              <a:rPr lang="ru-RU" dirty="0" smtClean="0"/>
              <a:t> до </a:t>
            </a:r>
            <a:r>
              <a:rPr lang="ru-RU" dirty="0" err="1" smtClean="0"/>
              <a:t>інституцій</a:t>
            </a:r>
            <a:endParaRPr lang="ru-RU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1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Мікро</a:t>
            </a:r>
            <a:r>
              <a:rPr lang="ru-RU" dirty="0" smtClean="0"/>
              <a:t>-макро і </a:t>
            </a:r>
            <a:r>
              <a:rPr lang="ru-RU" dirty="0" err="1" smtClean="0"/>
              <a:t>мережі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довіра</a:t>
            </a:r>
            <a:endParaRPr lang="ru-RU" dirty="0" smtClean="0"/>
          </a:p>
          <a:p>
            <a:r>
              <a:rPr lang="ru-RU" dirty="0" smtClean="0"/>
              <a:t>Як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довіра</a:t>
            </a:r>
            <a:r>
              <a:rPr lang="ru-RU" dirty="0" smtClean="0"/>
              <a:t> «</a:t>
            </a:r>
            <a:r>
              <a:rPr lang="ru-RU" dirty="0" err="1" smtClean="0"/>
              <a:t>виробляється</a:t>
            </a:r>
            <a:r>
              <a:rPr lang="ru-RU" dirty="0" smtClean="0"/>
              <a:t>» </a:t>
            </a:r>
          </a:p>
          <a:p>
            <a:endParaRPr lang="ru-RU" dirty="0" smtClean="0"/>
          </a:p>
          <a:p>
            <a:r>
              <a:rPr lang="ru-RU" dirty="0" err="1" smtClean="0"/>
              <a:t>Відповідь</a:t>
            </a:r>
            <a:r>
              <a:rPr lang="ru-RU" dirty="0" smtClean="0"/>
              <a:t> – участь в </a:t>
            </a:r>
            <a:r>
              <a:rPr lang="ru-RU" dirty="0" err="1" smtClean="0"/>
              <a:t>політичному</a:t>
            </a:r>
            <a:r>
              <a:rPr lang="ru-RU" dirty="0" smtClean="0"/>
              <a:t> та </a:t>
            </a:r>
            <a:r>
              <a:rPr lang="ru-RU" dirty="0" err="1" smtClean="0"/>
              <a:t>соціальному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endParaRPr lang="ru-RU" dirty="0" smtClean="0"/>
          </a:p>
          <a:p>
            <a:pPr lvl="1"/>
            <a:r>
              <a:rPr lang="ru-RU" dirty="0" smtClean="0"/>
              <a:t>Участь в НГО, </a:t>
            </a:r>
            <a:r>
              <a:rPr lang="ru-RU" dirty="0" err="1" smtClean="0"/>
              <a:t>партіях</a:t>
            </a:r>
            <a:r>
              <a:rPr lang="ru-RU" dirty="0" smtClean="0"/>
              <a:t>, профсоюзах</a:t>
            </a:r>
          </a:p>
          <a:p>
            <a:pPr lvl="1"/>
            <a:r>
              <a:rPr lang="ru-RU" dirty="0" err="1" smtClean="0"/>
              <a:t>Дії</a:t>
            </a:r>
            <a:r>
              <a:rPr lang="ru-RU" dirty="0" smtClean="0"/>
              <a:t>: </a:t>
            </a:r>
            <a:r>
              <a:rPr lang="ru-RU" dirty="0" err="1" smtClean="0"/>
              <a:t>вибори</a:t>
            </a:r>
            <a:r>
              <a:rPr lang="ru-RU" dirty="0" smtClean="0"/>
              <a:t>, </a:t>
            </a:r>
            <a:r>
              <a:rPr lang="ru-RU" dirty="0" err="1" smtClean="0"/>
              <a:t>петиції</a:t>
            </a:r>
            <a:r>
              <a:rPr lang="ru-RU" dirty="0" smtClean="0"/>
              <a:t>, </a:t>
            </a:r>
            <a:r>
              <a:rPr lang="ru-RU" dirty="0" err="1" smtClean="0"/>
              <a:t>страйки</a:t>
            </a:r>
            <a:endParaRPr lang="ru-RU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0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Зв’язок</a:t>
            </a:r>
            <a:r>
              <a:rPr lang="ru-RU" dirty="0" smtClean="0"/>
              <a:t> мереж і </a:t>
            </a:r>
            <a:r>
              <a:rPr lang="ru-RU" dirty="0" err="1" smtClean="0"/>
              <a:t>капіталу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Мережа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соціальним</a:t>
            </a:r>
            <a:r>
              <a:rPr lang="ru-RU" dirty="0" smtClean="0"/>
              <a:t> </a:t>
            </a:r>
            <a:r>
              <a:rPr lang="ru-RU" dirty="0" err="1" smtClean="0"/>
              <a:t>капіталом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Позиція</a:t>
            </a:r>
            <a:r>
              <a:rPr lang="ru-RU" dirty="0" smtClean="0"/>
              <a:t> в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соціальним</a:t>
            </a:r>
            <a:r>
              <a:rPr lang="ru-RU" dirty="0" smtClean="0"/>
              <a:t> </a:t>
            </a:r>
            <a:r>
              <a:rPr lang="ru-RU" dirty="0" err="1" smtClean="0"/>
              <a:t>капіталом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7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Позиція</a:t>
            </a:r>
            <a:r>
              <a:rPr lang="ru-RU" dirty="0" smtClean="0"/>
              <a:t> в </a:t>
            </a:r>
            <a:r>
              <a:rPr lang="ru-RU" dirty="0" err="1" smtClean="0"/>
              <a:t>мережі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t="22043" r="49219" b="32617"/>
          <a:stretch>
            <a:fillRect/>
          </a:stretch>
        </p:blipFill>
        <p:spPr bwMode="auto">
          <a:xfrm>
            <a:off x="799862" y="2501124"/>
            <a:ext cx="2244725" cy="22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1300" r="15346" b="15768"/>
          <a:stretch>
            <a:fillRect/>
          </a:stretch>
        </p:blipFill>
        <p:spPr bwMode="auto">
          <a:xfrm>
            <a:off x="3044587" y="2577323"/>
            <a:ext cx="2825911" cy="23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25807" r="20964" b="13620"/>
          <a:stretch>
            <a:fillRect/>
          </a:stretch>
        </p:blipFill>
        <p:spPr bwMode="auto">
          <a:xfrm>
            <a:off x="5993659" y="2634474"/>
            <a:ext cx="2480569" cy="236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96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Мережа і </a:t>
            </a:r>
            <a:r>
              <a:rPr lang="ru-RU" dirty="0" err="1" smtClean="0"/>
              <a:t>поведінка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Опосередкований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Дифузія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, </a:t>
            </a:r>
            <a:r>
              <a:rPr lang="ru-RU" dirty="0" err="1" smtClean="0"/>
              <a:t>іновація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Порогові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Autofit/>
          </a:bodyPr>
          <a:lstStyle/>
          <a:p>
            <a:pPr fontAlgn="base"/>
            <a:r>
              <a:rPr lang="en-US" sz="3600" dirty="0" smtClean="0"/>
              <a:t>The Spread of Obesity in a Large Social Network over 32 Years</a:t>
            </a:r>
            <a:br>
              <a:rPr lang="en-US" sz="3600" dirty="0" smtClean="0"/>
            </a:br>
            <a:r>
              <a:rPr lang="en-US" sz="3600" dirty="0" smtClean="0"/>
              <a:t> 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Content Placeholder 4" descr="obesit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1" b="8491"/>
          <a:stretch>
            <a:fillRect/>
          </a:stretch>
        </p:blipFill>
        <p:spPr>
          <a:xfrm>
            <a:off x="457200" y="1394786"/>
            <a:ext cx="822960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4680" y="5951899"/>
            <a:ext cx="796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Christakis, N. A., &amp; Fowler, J. H. (2007). The spread of obesity in a large social network over 32 years. New England journal of medicine, 357(4), 370-379.</a:t>
            </a:r>
          </a:p>
        </p:txBody>
      </p:sp>
    </p:spTree>
    <p:extLst>
      <p:ext uri="{BB962C8B-B14F-4D97-AF65-F5344CB8AC3E}">
        <p14:creationId xmlns:p14="http://schemas.microsoft.com/office/powerpoint/2010/main" val="233556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Порогові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pic>
        <p:nvPicPr>
          <p:cNvPr id="6" name="Content Placeholder 5" descr="Screen Shot 2015-07-07 at 1.46.3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r="2301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186870" y="5845036"/>
            <a:ext cx="8050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Valente, T. W., &amp; Davis, R. L. (1999). Accelerating the diffusion of innovations using opinion leaders. The Annals of the American Academy of Political and Social Science, 566(1), 55-67.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7934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параметри</a:t>
            </a:r>
            <a:r>
              <a:rPr lang="ru-RU" dirty="0" smtClean="0"/>
              <a:t> МА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Зв’язок</a:t>
            </a:r>
            <a:endParaRPr lang="ru-RU" b="1" dirty="0" smtClean="0"/>
          </a:p>
          <a:p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слабкі</a:t>
            </a:r>
            <a:r>
              <a:rPr lang="ru-RU" dirty="0" smtClean="0"/>
              <a:t> </a:t>
            </a:r>
            <a:r>
              <a:rPr lang="ru-RU" dirty="0" err="1" smtClean="0"/>
              <a:t>зв’язки</a:t>
            </a:r>
            <a:endParaRPr lang="ru-RU" dirty="0" smtClean="0"/>
          </a:p>
          <a:p>
            <a:r>
              <a:rPr lang="ru-RU" dirty="0" err="1" smtClean="0"/>
              <a:t>Односторонні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двосторонні</a:t>
            </a:r>
            <a:endParaRPr lang="ru-RU" dirty="0" smtClean="0"/>
          </a:p>
          <a:p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негативні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Мережа в </a:t>
            </a:r>
            <a:r>
              <a:rPr lang="ru-RU" b="1" dirty="0" err="1" smtClean="0"/>
              <a:t>цілому</a:t>
            </a:r>
            <a:endParaRPr lang="ru-RU" b="1" dirty="0"/>
          </a:p>
          <a:p>
            <a:r>
              <a:rPr lang="ru-RU" dirty="0" err="1" smtClean="0"/>
              <a:t>Розмір</a:t>
            </a:r>
            <a:r>
              <a:rPr lang="ru-RU" dirty="0" smtClean="0"/>
              <a:t>, </a:t>
            </a:r>
            <a:r>
              <a:rPr lang="ru-RU" dirty="0" err="1" smtClean="0"/>
              <a:t>щільнісь</a:t>
            </a:r>
            <a:r>
              <a:rPr lang="ru-RU" dirty="0" smtClean="0"/>
              <a:t>, </a:t>
            </a:r>
            <a:r>
              <a:rPr lang="ru-RU" dirty="0" err="1" smtClean="0"/>
              <a:t>діаметр</a:t>
            </a: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Об`єкт</a:t>
            </a:r>
            <a:r>
              <a:rPr lang="ru-RU" b="1" dirty="0" smtClean="0"/>
              <a:t> (</a:t>
            </a:r>
            <a:r>
              <a:rPr lang="ru-RU" b="1" dirty="0" err="1" smtClean="0"/>
              <a:t>людина</a:t>
            </a:r>
            <a:r>
              <a:rPr lang="ru-RU" b="1" dirty="0" smtClean="0"/>
              <a:t>)</a:t>
            </a:r>
            <a:endParaRPr lang="ru-RU" b="1" dirty="0"/>
          </a:p>
          <a:p>
            <a:r>
              <a:rPr lang="ru-RU" dirty="0" err="1" smtClean="0"/>
              <a:t>Центральність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Структура </a:t>
            </a:r>
            <a:r>
              <a:rPr lang="ru-RU" b="1" dirty="0" err="1" smtClean="0"/>
              <a:t>зв’язків</a:t>
            </a:r>
            <a:endParaRPr lang="ru-RU" b="1" dirty="0" smtClean="0"/>
          </a:p>
          <a:p>
            <a:r>
              <a:rPr lang="ru-RU" dirty="0" err="1" smtClean="0"/>
              <a:t>Еквівалентність</a:t>
            </a:r>
            <a:r>
              <a:rPr lang="ru-RU" dirty="0" smtClean="0"/>
              <a:t>, </a:t>
            </a:r>
            <a:r>
              <a:rPr lang="ru-RU" dirty="0" err="1" smtClean="0"/>
              <a:t>структурні</a:t>
            </a:r>
            <a:r>
              <a:rPr lang="ru-RU" dirty="0" smtClean="0"/>
              <a:t> </a:t>
            </a:r>
            <a:r>
              <a:rPr lang="ru-RU" dirty="0" err="1" smtClean="0"/>
              <a:t>прогалини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Позиція</a:t>
            </a:r>
            <a:r>
              <a:rPr lang="ru-RU" dirty="0" smtClean="0"/>
              <a:t> в </a:t>
            </a:r>
            <a:r>
              <a:rPr lang="ru-RU" dirty="0" err="1" smtClean="0"/>
              <a:t>мережі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t="22043" r="49219" b="32617"/>
          <a:stretch>
            <a:fillRect/>
          </a:stretch>
        </p:blipFill>
        <p:spPr bwMode="auto">
          <a:xfrm>
            <a:off x="799862" y="2501124"/>
            <a:ext cx="2244725" cy="22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1300" r="15346" b="15768"/>
          <a:stretch>
            <a:fillRect/>
          </a:stretch>
        </p:blipFill>
        <p:spPr bwMode="auto">
          <a:xfrm>
            <a:off x="3044587" y="2577323"/>
            <a:ext cx="2825911" cy="23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25807" r="20964" b="13620"/>
          <a:stretch>
            <a:fillRect/>
          </a:stretch>
        </p:blipFill>
        <p:spPr bwMode="auto">
          <a:xfrm>
            <a:off x="5993659" y="2634474"/>
            <a:ext cx="2480569" cy="236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980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4175"/>
            <a:ext cx="7772400" cy="1143000"/>
          </a:xfrm>
        </p:spPr>
        <p:txBody>
          <a:bodyPr/>
          <a:lstStyle/>
          <a:p>
            <a:r>
              <a:rPr lang="ru-RU" b="1" dirty="0" err="1" smtClean="0">
                <a:latin typeface="Arial" charset="0"/>
                <a:ea typeface="ＭＳ Ｐゴシック" charset="0"/>
                <a:cs typeface="ＭＳ Ｐゴシック" charset="0"/>
              </a:rPr>
              <a:t>Діади</a:t>
            </a:r>
            <a:r>
              <a:rPr lang="ru-RU" b="1" dirty="0" smtClean="0">
                <a:latin typeface="Arial" charset="0"/>
                <a:ea typeface="ＭＳ Ｐゴシック" charset="0"/>
                <a:cs typeface="ＭＳ Ｐゴシック" charset="0"/>
              </a:rPr>
              <a:t> та </a:t>
            </a:r>
            <a:r>
              <a:rPr lang="ru-RU" b="1" dirty="0" err="1" smtClean="0">
                <a:latin typeface="Arial" charset="0"/>
                <a:ea typeface="ＭＳ Ｐゴシック" charset="0"/>
                <a:cs typeface="ＭＳ Ｐゴシック" charset="0"/>
              </a:rPr>
              <a:t>тріди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2291" name="Group 66"/>
          <p:cNvGrpSpPr>
            <a:grpSpLocks noChangeAspect="1"/>
          </p:cNvGrpSpPr>
          <p:nvPr/>
        </p:nvGrpSpPr>
        <p:grpSpPr bwMode="auto">
          <a:xfrm>
            <a:off x="900113" y="1196975"/>
            <a:ext cx="8243887" cy="4946650"/>
            <a:chOff x="1417" y="1417"/>
            <a:chExt cx="9000" cy="5400"/>
          </a:xfrm>
        </p:grpSpPr>
        <p:sp>
          <p:nvSpPr>
            <p:cNvPr id="12292" name="AutoShape 67"/>
            <p:cNvSpPr>
              <a:spLocks noChangeAspect="1" noChangeArrowheads="1"/>
            </p:cNvSpPr>
            <p:nvPr/>
          </p:nvSpPr>
          <p:spPr bwMode="auto">
            <a:xfrm>
              <a:off x="1417" y="1417"/>
              <a:ext cx="9000" cy="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2800"/>
            </a:p>
          </p:txBody>
        </p:sp>
        <p:sp>
          <p:nvSpPr>
            <p:cNvPr id="12293" name="Oval 68"/>
            <p:cNvSpPr>
              <a:spLocks noChangeArrowheads="1"/>
            </p:cNvSpPr>
            <p:nvPr/>
          </p:nvSpPr>
          <p:spPr bwMode="auto">
            <a:xfrm>
              <a:off x="2137" y="339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A</a:t>
              </a:r>
              <a:endParaRPr lang="en-US" sz="2800"/>
            </a:p>
          </p:txBody>
        </p:sp>
        <p:sp>
          <p:nvSpPr>
            <p:cNvPr id="12294" name="Oval 69"/>
            <p:cNvSpPr>
              <a:spLocks noChangeArrowheads="1"/>
            </p:cNvSpPr>
            <p:nvPr/>
          </p:nvSpPr>
          <p:spPr bwMode="auto">
            <a:xfrm>
              <a:off x="3937" y="339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B</a:t>
              </a:r>
              <a:endParaRPr lang="en-US" sz="2800"/>
            </a:p>
          </p:txBody>
        </p:sp>
        <p:sp>
          <p:nvSpPr>
            <p:cNvPr id="12295" name="Oval 70"/>
            <p:cNvSpPr>
              <a:spLocks noChangeArrowheads="1"/>
            </p:cNvSpPr>
            <p:nvPr/>
          </p:nvSpPr>
          <p:spPr bwMode="auto">
            <a:xfrm>
              <a:off x="3097" y="231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C</a:t>
              </a:r>
              <a:endParaRPr lang="en-US" sz="2800"/>
            </a:p>
          </p:txBody>
        </p:sp>
        <p:cxnSp>
          <p:nvCxnSpPr>
            <p:cNvPr id="12296" name="AutoShape 71"/>
            <p:cNvCxnSpPr>
              <a:cxnSpLocks noChangeShapeType="1"/>
              <a:stCxn id="12293" idx="7"/>
              <a:endCxn id="12295" idx="3"/>
            </p:cNvCxnSpPr>
            <p:nvPr/>
          </p:nvCxnSpPr>
          <p:spPr bwMode="auto">
            <a:xfrm flipV="1">
              <a:off x="2547" y="2778"/>
              <a:ext cx="620" cy="6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7" name="Oval 77"/>
            <p:cNvSpPr>
              <a:spLocks noChangeArrowheads="1"/>
            </p:cNvSpPr>
            <p:nvPr/>
          </p:nvSpPr>
          <p:spPr bwMode="auto">
            <a:xfrm>
              <a:off x="6577" y="339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A</a:t>
              </a:r>
              <a:endParaRPr lang="en-US" sz="2800"/>
            </a:p>
          </p:txBody>
        </p:sp>
        <p:sp>
          <p:nvSpPr>
            <p:cNvPr id="12298" name="Oval 78"/>
            <p:cNvSpPr>
              <a:spLocks noChangeArrowheads="1"/>
            </p:cNvSpPr>
            <p:nvPr/>
          </p:nvSpPr>
          <p:spPr bwMode="auto">
            <a:xfrm>
              <a:off x="8377" y="339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B</a:t>
              </a:r>
              <a:endParaRPr lang="en-US" sz="2800"/>
            </a:p>
          </p:txBody>
        </p:sp>
        <p:sp>
          <p:nvSpPr>
            <p:cNvPr id="12299" name="Oval 79"/>
            <p:cNvSpPr>
              <a:spLocks noChangeArrowheads="1"/>
            </p:cNvSpPr>
            <p:nvPr/>
          </p:nvSpPr>
          <p:spPr bwMode="auto">
            <a:xfrm>
              <a:off x="7537" y="231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C</a:t>
              </a:r>
              <a:endParaRPr lang="en-US" sz="2800"/>
            </a:p>
          </p:txBody>
        </p:sp>
        <p:cxnSp>
          <p:nvCxnSpPr>
            <p:cNvPr id="12300" name="AutoShape 80"/>
            <p:cNvCxnSpPr>
              <a:cxnSpLocks noChangeShapeType="1"/>
            </p:cNvCxnSpPr>
            <p:nvPr/>
          </p:nvCxnSpPr>
          <p:spPr bwMode="auto">
            <a:xfrm flipV="1">
              <a:off x="6987" y="2778"/>
              <a:ext cx="620" cy="6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1" name="AutoShape 82"/>
            <p:cNvCxnSpPr>
              <a:cxnSpLocks noChangeShapeType="1"/>
            </p:cNvCxnSpPr>
            <p:nvPr/>
          </p:nvCxnSpPr>
          <p:spPr bwMode="auto">
            <a:xfrm>
              <a:off x="7057" y="3667"/>
              <a:ext cx="13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2" name="Oval 86"/>
            <p:cNvSpPr>
              <a:spLocks noChangeArrowheads="1"/>
            </p:cNvSpPr>
            <p:nvPr/>
          </p:nvSpPr>
          <p:spPr bwMode="auto">
            <a:xfrm>
              <a:off x="2017" y="591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A</a:t>
              </a:r>
              <a:endParaRPr lang="en-US" sz="2800"/>
            </a:p>
          </p:txBody>
        </p:sp>
        <p:sp>
          <p:nvSpPr>
            <p:cNvPr id="12303" name="Oval 87"/>
            <p:cNvSpPr>
              <a:spLocks noChangeArrowheads="1"/>
            </p:cNvSpPr>
            <p:nvPr/>
          </p:nvSpPr>
          <p:spPr bwMode="auto">
            <a:xfrm>
              <a:off x="3817" y="591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B</a:t>
              </a:r>
              <a:endParaRPr lang="en-US" sz="2800"/>
            </a:p>
          </p:txBody>
        </p:sp>
        <p:sp>
          <p:nvSpPr>
            <p:cNvPr id="12304" name="Oval 88"/>
            <p:cNvSpPr>
              <a:spLocks noChangeArrowheads="1"/>
            </p:cNvSpPr>
            <p:nvPr/>
          </p:nvSpPr>
          <p:spPr bwMode="auto">
            <a:xfrm>
              <a:off x="2977" y="483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C</a:t>
              </a:r>
              <a:endParaRPr lang="en-US" sz="2800"/>
            </a:p>
          </p:txBody>
        </p:sp>
        <p:cxnSp>
          <p:nvCxnSpPr>
            <p:cNvPr id="12305" name="AutoShape 89"/>
            <p:cNvCxnSpPr>
              <a:cxnSpLocks noChangeShapeType="1"/>
            </p:cNvCxnSpPr>
            <p:nvPr/>
          </p:nvCxnSpPr>
          <p:spPr bwMode="auto">
            <a:xfrm flipV="1">
              <a:off x="2427" y="5298"/>
              <a:ext cx="620" cy="6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90"/>
            <p:cNvCxnSpPr>
              <a:cxnSpLocks noChangeShapeType="1"/>
            </p:cNvCxnSpPr>
            <p:nvPr/>
          </p:nvCxnSpPr>
          <p:spPr bwMode="auto">
            <a:xfrm>
              <a:off x="3387" y="5298"/>
              <a:ext cx="500" cy="6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91"/>
            <p:cNvCxnSpPr>
              <a:cxnSpLocks noChangeShapeType="1"/>
            </p:cNvCxnSpPr>
            <p:nvPr/>
          </p:nvCxnSpPr>
          <p:spPr bwMode="auto">
            <a:xfrm>
              <a:off x="2497" y="6187"/>
              <a:ext cx="13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8" name="Text Box 95"/>
            <p:cNvSpPr txBox="1">
              <a:spLocks noChangeArrowheads="1"/>
            </p:cNvSpPr>
            <p:nvPr/>
          </p:nvSpPr>
          <p:spPr bwMode="auto">
            <a:xfrm>
              <a:off x="2137" y="1777"/>
              <a:ext cx="21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280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9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pic>
        <p:nvPicPr>
          <p:cNvPr id="5" name="Picture 4" descr="brik_kn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9" y="279400"/>
            <a:ext cx="4650204" cy="3200140"/>
          </a:xfrm>
          <a:prstGeom prst="rect">
            <a:avLst/>
          </a:prstGeom>
        </p:spPr>
      </p:pic>
      <p:pic>
        <p:nvPicPr>
          <p:cNvPr id="6" name="Picture 5" descr="brik_utrec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04" y="3147706"/>
            <a:ext cx="4278192" cy="3208644"/>
          </a:xfrm>
          <a:prstGeom prst="rect">
            <a:avLst/>
          </a:prstGeom>
        </p:spPr>
      </p:pic>
      <p:pic>
        <p:nvPicPr>
          <p:cNvPr id="7" name="Picture 6" descr="Screen Shot 2015-09-16 at 11.20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29" y="939886"/>
            <a:ext cx="4435141" cy="1877753"/>
          </a:xfrm>
          <a:prstGeom prst="rect">
            <a:avLst/>
          </a:prstGeom>
        </p:spPr>
      </p:pic>
      <p:pic>
        <p:nvPicPr>
          <p:cNvPr id="8" name="Picture 7" descr="Screen Shot 2015-09-16 at 11.19.3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6" y="3072436"/>
            <a:ext cx="3607284" cy="259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7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4175"/>
            <a:ext cx="7772400" cy="1143000"/>
          </a:xfrm>
        </p:spPr>
        <p:txBody>
          <a:bodyPr/>
          <a:lstStyle/>
          <a:p>
            <a:r>
              <a:rPr lang="ru-RU" b="1" dirty="0" err="1" smtClean="0">
                <a:latin typeface="Arial" charset="0"/>
                <a:ea typeface="ＭＳ Ｐゴシック" charset="0"/>
                <a:cs typeface="ＭＳ Ｐゴシック" charset="0"/>
              </a:rPr>
              <a:t>Структурний</a:t>
            </a:r>
            <a:r>
              <a:rPr lang="ru-RU" b="1" dirty="0" smtClean="0">
                <a:latin typeface="Arial" charset="0"/>
                <a:ea typeface="ＭＳ Ｐゴシック" charset="0"/>
                <a:cs typeface="ＭＳ Ｐゴシック" charset="0"/>
              </a:rPr>
              <a:t> баланс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315" name="Group 66"/>
          <p:cNvGrpSpPr>
            <a:grpSpLocks noChangeAspect="1"/>
          </p:cNvGrpSpPr>
          <p:nvPr/>
        </p:nvGrpSpPr>
        <p:grpSpPr bwMode="auto">
          <a:xfrm>
            <a:off x="900113" y="1196975"/>
            <a:ext cx="8243887" cy="4946650"/>
            <a:chOff x="1417" y="1417"/>
            <a:chExt cx="9000" cy="5400"/>
          </a:xfrm>
        </p:grpSpPr>
        <p:sp>
          <p:nvSpPr>
            <p:cNvPr id="13316" name="AutoShape 67"/>
            <p:cNvSpPr>
              <a:spLocks noChangeAspect="1" noChangeArrowheads="1"/>
            </p:cNvSpPr>
            <p:nvPr/>
          </p:nvSpPr>
          <p:spPr bwMode="auto">
            <a:xfrm>
              <a:off x="1417" y="1417"/>
              <a:ext cx="9000" cy="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sz="2800"/>
            </a:p>
          </p:txBody>
        </p:sp>
        <p:sp>
          <p:nvSpPr>
            <p:cNvPr id="13317" name="Oval 68"/>
            <p:cNvSpPr>
              <a:spLocks noChangeArrowheads="1"/>
            </p:cNvSpPr>
            <p:nvPr/>
          </p:nvSpPr>
          <p:spPr bwMode="auto">
            <a:xfrm>
              <a:off x="2137" y="339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A</a:t>
              </a:r>
              <a:endParaRPr lang="en-US" sz="2800"/>
            </a:p>
          </p:txBody>
        </p:sp>
        <p:sp>
          <p:nvSpPr>
            <p:cNvPr id="13318" name="Oval 69"/>
            <p:cNvSpPr>
              <a:spLocks noChangeArrowheads="1"/>
            </p:cNvSpPr>
            <p:nvPr/>
          </p:nvSpPr>
          <p:spPr bwMode="auto">
            <a:xfrm>
              <a:off x="3937" y="339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B</a:t>
              </a:r>
              <a:endParaRPr lang="en-US" sz="2800"/>
            </a:p>
          </p:txBody>
        </p:sp>
        <p:sp>
          <p:nvSpPr>
            <p:cNvPr id="13319" name="Oval 70"/>
            <p:cNvSpPr>
              <a:spLocks noChangeArrowheads="1"/>
            </p:cNvSpPr>
            <p:nvPr/>
          </p:nvSpPr>
          <p:spPr bwMode="auto">
            <a:xfrm>
              <a:off x="3097" y="231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 dirty="0">
                  <a:latin typeface="Times New Roman" charset="0"/>
                </a:rPr>
                <a:t>C</a:t>
              </a:r>
              <a:endParaRPr lang="en-US" sz="2800" dirty="0"/>
            </a:p>
          </p:txBody>
        </p:sp>
        <p:cxnSp>
          <p:nvCxnSpPr>
            <p:cNvPr id="13320" name="AutoShape 71"/>
            <p:cNvCxnSpPr>
              <a:cxnSpLocks noChangeShapeType="1"/>
              <a:stCxn id="13317" idx="7"/>
              <a:endCxn id="13319" idx="3"/>
            </p:cNvCxnSpPr>
            <p:nvPr/>
          </p:nvCxnSpPr>
          <p:spPr bwMode="auto">
            <a:xfrm flipV="1">
              <a:off x="2547" y="2778"/>
              <a:ext cx="621" cy="6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1" name="AutoShape 72"/>
            <p:cNvCxnSpPr>
              <a:cxnSpLocks noChangeShapeType="1"/>
              <a:stCxn id="13319" idx="5"/>
              <a:endCxn id="13318" idx="1"/>
            </p:cNvCxnSpPr>
            <p:nvPr/>
          </p:nvCxnSpPr>
          <p:spPr bwMode="auto">
            <a:xfrm>
              <a:off x="3507" y="2778"/>
              <a:ext cx="501" cy="6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2" name="AutoShape 73"/>
            <p:cNvCxnSpPr>
              <a:cxnSpLocks noChangeShapeType="1"/>
              <a:stCxn id="13317" idx="6"/>
              <a:endCxn id="13318" idx="2"/>
            </p:cNvCxnSpPr>
            <p:nvPr/>
          </p:nvCxnSpPr>
          <p:spPr bwMode="auto">
            <a:xfrm>
              <a:off x="2617" y="3667"/>
              <a:ext cx="13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3" name="Text Box 74"/>
            <p:cNvSpPr txBox="1">
              <a:spLocks noChangeArrowheads="1"/>
            </p:cNvSpPr>
            <p:nvPr/>
          </p:nvSpPr>
          <p:spPr bwMode="auto">
            <a:xfrm>
              <a:off x="2497" y="2677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Times New Roman" charset="0"/>
                </a:rPr>
                <a:t>+</a:t>
              </a:r>
              <a:endParaRPr lang="en-US" sz="2800"/>
            </a:p>
          </p:txBody>
        </p:sp>
        <p:sp>
          <p:nvSpPr>
            <p:cNvPr id="13324" name="Text Box 75"/>
            <p:cNvSpPr txBox="1">
              <a:spLocks noChangeArrowheads="1"/>
            </p:cNvSpPr>
            <p:nvPr/>
          </p:nvSpPr>
          <p:spPr bwMode="auto">
            <a:xfrm>
              <a:off x="3817" y="2677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Times New Roman" charset="0"/>
                </a:rPr>
                <a:t>+</a:t>
              </a:r>
              <a:endParaRPr lang="en-US" sz="2800"/>
            </a:p>
          </p:txBody>
        </p:sp>
        <p:sp>
          <p:nvSpPr>
            <p:cNvPr id="13325" name="Text Box 76"/>
            <p:cNvSpPr txBox="1">
              <a:spLocks noChangeArrowheads="1"/>
            </p:cNvSpPr>
            <p:nvPr/>
          </p:nvSpPr>
          <p:spPr bwMode="auto">
            <a:xfrm>
              <a:off x="3097" y="3757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Times New Roman" charset="0"/>
                </a:rPr>
                <a:t>+</a:t>
              </a:r>
              <a:endParaRPr lang="en-US" sz="2800"/>
            </a:p>
          </p:txBody>
        </p:sp>
        <p:sp>
          <p:nvSpPr>
            <p:cNvPr id="13326" name="Oval 77"/>
            <p:cNvSpPr>
              <a:spLocks noChangeArrowheads="1"/>
            </p:cNvSpPr>
            <p:nvPr/>
          </p:nvSpPr>
          <p:spPr bwMode="auto">
            <a:xfrm>
              <a:off x="6577" y="339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A</a:t>
              </a:r>
              <a:endParaRPr lang="en-US" sz="2800"/>
            </a:p>
          </p:txBody>
        </p:sp>
        <p:sp>
          <p:nvSpPr>
            <p:cNvPr id="13327" name="Oval 78"/>
            <p:cNvSpPr>
              <a:spLocks noChangeArrowheads="1"/>
            </p:cNvSpPr>
            <p:nvPr/>
          </p:nvSpPr>
          <p:spPr bwMode="auto">
            <a:xfrm>
              <a:off x="8377" y="339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B</a:t>
              </a:r>
              <a:endParaRPr lang="en-US" sz="2800"/>
            </a:p>
          </p:txBody>
        </p:sp>
        <p:sp>
          <p:nvSpPr>
            <p:cNvPr id="13328" name="Oval 79"/>
            <p:cNvSpPr>
              <a:spLocks noChangeArrowheads="1"/>
            </p:cNvSpPr>
            <p:nvPr/>
          </p:nvSpPr>
          <p:spPr bwMode="auto">
            <a:xfrm>
              <a:off x="7537" y="231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C</a:t>
              </a:r>
              <a:endParaRPr lang="en-US" sz="2800"/>
            </a:p>
          </p:txBody>
        </p:sp>
        <p:cxnSp>
          <p:nvCxnSpPr>
            <p:cNvPr id="13329" name="AutoShape 80"/>
            <p:cNvCxnSpPr>
              <a:cxnSpLocks noChangeShapeType="1"/>
            </p:cNvCxnSpPr>
            <p:nvPr/>
          </p:nvCxnSpPr>
          <p:spPr bwMode="auto">
            <a:xfrm flipV="1">
              <a:off x="6987" y="2778"/>
              <a:ext cx="620" cy="6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AutoShape 81"/>
            <p:cNvCxnSpPr>
              <a:cxnSpLocks noChangeShapeType="1"/>
            </p:cNvCxnSpPr>
            <p:nvPr/>
          </p:nvCxnSpPr>
          <p:spPr bwMode="auto">
            <a:xfrm>
              <a:off x="7947" y="2778"/>
              <a:ext cx="500" cy="6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1" name="AutoShape 82"/>
            <p:cNvCxnSpPr>
              <a:cxnSpLocks noChangeShapeType="1"/>
            </p:cNvCxnSpPr>
            <p:nvPr/>
          </p:nvCxnSpPr>
          <p:spPr bwMode="auto">
            <a:xfrm>
              <a:off x="7057" y="3667"/>
              <a:ext cx="13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2" name="Text Box 83"/>
            <p:cNvSpPr txBox="1">
              <a:spLocks noChangeArrowheads="1"/>
            </p:cNvSpPr>
            <p:nvPr/>
          </p:nvSpPr>
          <p:spPr bwMode="auto">
            <a:xfrm>
              <a:off x="6937" y="2677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Times New Roman" charset="0"/>
                </a:rPr>
                <a:t>+</a:t>
              </a:r>
              <a:endParaRPr lang="en-US" sz="2800"/>
            </a:p>
          </p:txBody>
        </p:sp>
        <p:sp>
          <p:nvSpPr>
            <p:cNvPr id="13333" name="Text Box 84"/>
            <p:cNvSpPr txBox="1">
              <a:spLocks noChangeArrowheads="1"/>
            </p:cNvSpPr>
            <p:nvPr/>
          </p:nvSpPr>
          <p:spPr bwMode="auto">
            <a:xfrm>
              <a:off x="8257" y="2677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Times New Roman" charset="0"/>
                </a:rPr>
                <a:t>-</a:t>
              </a:r>
              <a:endParaRPr lang="en-US" sz="2800"/>
            </a:p>
          </p:txBody>
        </p:sp>
        <p:sp>
          <p:nvSpPr>
            <p:cNvPr id="13334" name="Text Box 85"/>
            <p:cNvSpPr txBox="1">
              <a:spLocks noChangeArrowheads="1"/>
            </p:cNvSpPr>
            <p:nvPr/>
          </p:nvSpPr>
          <p:spPr bwMode="auto">
            <a:xfrm>
              <a:off x="7537" y="3757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Times New Roman" charset="0"/>
                </a:rPr>
                <a:t>+</a:t>
              </a:r>
              <a:endParaRPr lang="en-US" sz="2800"/>
            </a:p>
          </p:txBody>
        </p:sp>
        <p:sp>
          <p:nvSpPr>
            <p:cNvPr id="13335" name="Oval 86"/>
            <p:cNvSpPr>
              <a:spLocks noChangeArrowheads="1"/>
            </p:cNvSpPr>
            <p:nvPr/>
          </p:nvSpPr>
          <p:spPr bwMode="auto">
            <a:xfrm>
              <a:off x="2017" y="591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A</a:t>
              </a:r>
              <a:endParaRPr lang="en-US" sz="2800"/>
            </a:p>
          </p:txBody>
        </p:sp>
        <p:sp>
          <p:nvSpPr>
            <p:cNvPr id="13336" name="Oval 87"/>
            <p:cNvSpPr>
              <a:spLocks noChangeArrowheads="1"/>
            </p:cNvSpPr>
            <p:nvPr/>
          </p:nvSpPr>
          <p:spPr bwMode="auto">
            <a:xfrm>
              <a:off x="3817" y="591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B</a:t>
              </a:r>
              <a:endParaRPr lang="en-US" sz="2800"/>
            </a:p>
          </p:txBody>
        </p:sp>
        <p:sp>
          <p:nvSpPr>
            <p:cNvPr id="13337" name="Oval 88"/>
            <p:cNvSpPr>
              <a:spLocks noChangeArrowheads="1"/>
            </p:cNvSpPr>
            <p:nvPr/>
          </p:nvSpPr>
          <p:spPr bwMode="auto">
            <a:xfrm>
              <a:off x="2977" y="4837"/>
              <a:ext cx="480" cy="5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2800">
                  <a:latin typeface="Times New Roman" charset="0"/>
                </a:rPr>
                <a:t>C</a:t>
              </a:r>
              <a:endParaRPr lang="en-US" sz="2800"/>
            </a:p>
          </p:txBody>
        </p:sp>
        <p:cxnSp>
          <p:nvCxnSpPr>
            <p:cNvPr id="13338" name="AutoShape 89"/>
            <p:cNvCxnSpPr>
              <a:cxnSpLocks noChangeShapeType="1"/>
            </p:cNvCxnSpPr>
            <p:nvPr/>
          </p:nvCxnSpPr>
          <p:spPr bwMode="auto">
            <a:xfrm flipV="1">
              <a:off x="2427" y="5298"/>
              <a:ext cx="620" cy="6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9" name="AutoShape 90"/>
            <p:cNvCxnSpPr>
              <a:cxnSpLocks noChangeShapeType="1"/>
            </p:cNvCxnSpPr>
            <p:nvPr/>
          </p:nvCxnSpPr>
          <p:spPr bwMode="auto">
            <a:xfrm>
              <a:off x="3387" y="5298"/>
              <a:ext cx="500" cy="6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40" name="AutoShape 91"/>
            <p:cNvCxnSpPr>
              <a:cxnSpLocks noChangeShapeType="1"/>
            </p:cNvCxnSpPr>
            <p:nvPr/>
          </p:nvCxnSpPr>
          <p:spPr bwMode="auto">
            <a:xfrm>
              <a:off x="2497" y="6187"/>
              <a:ext cx="132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41" name="Text Box 92"/>
            <p:cNvSpPr txBox="1">
              <a:spLocks noChangeArrowheads="1"/>
            </p:cNvSpPr>
            <p:nvPr/>
          </p:nvSpPr>
          <p:spPr bwMode="auto">
            <a:xfrm>
              <a:off x="2377" y="5197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Times New Roman" charset="0"/>
                </a:rPr>
                <a:t>-</a:t>
              </a:r>
              <a:endParaRPr lang="en-US" sz="2800"/>
            </a:p>
          </p:txBody>
        </p:sp>
        <p:sp>
          <p:nvSpPr>
            <p:cNvPr id="13342" name="Text Box 93"/>
            <p:cNvSpPr txBox="1">
              <a:spLocks noChangeArrowheads="1"/>
            </p:cNvSpPr>
            <p:nvPr/>
          </p:nvSpPr>
          <p:spPr bwMode="auto">
            <a:xfrm>
              <a:off x="3817" y="5197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Times New Roman" charset="0"/>
                </a:rPr>
                <a:t>-</a:t>
              </a:r>
              <a:endParaRPr lang="en-US" sz="2800"/>
            </a:p>
          </p:txBody>
        </p:sp>
        <p:sp>
          <p:nvSpPr>
            <p:cNvPr id="13343" name="Text Box 94"/>
            <p:cNvSpPr txBox="1">
              <a:spLocks noChangeArrowheads="1"/>
            </p:cNvSpPr>
            <p:nvPr/>
          </p:nvSpPr>
          <p:spPr bwMode="auto">
            <a:xfrm>
              <a:off x="2977" y="6277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Times New Roman" charset="0"/>
                </a:rPr>
                <a:t>+</a:t>
              </a:r>
              <a:endParaRPr lang="en-US" sz="2800"/>
            </a:p>
          </p:txBody>
        </p:sp>
        <p:sp>
          <p:nvSpPr>
            <p:cNvPr id="13344" name="Text Box 95"/>
            <p:cNvSpPr txBox="1">
              <a:spLocks noChangeArrowheads="1"/>
            </p:cNvSpPr>
            <p:nvPr/>
          </p:nvSpPr>
          <p:spPr bwMode="auto">
            <a:xfrm>
              <a:off x="2137" y="1777"/>
              <a:ext cx="21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Times New Roman" charset="0"/>
                </a:rPr>
                <a:t>(a): balanced</a:t>
              </a:r>
              <a:endParaRPr lang="en-US" sz="2800"/>
            </a:p>
          </p:txBody>
        </p:sp>
        <p:sp>
          <p:nvSpPr>
            <p:cNvPr id="13345" name="Text Box 96"/>
            <p:cNvSpPr txBox="1">
              <a:spLocks noChangeArrowheads="1"/>
            </p:cNvSpPr>
            <p:nvPr/>
          </p:nvSpPr>
          <p:spPr bwMode="auto">
            <a:xfrm>
              <a:off x="6577" y="1777"/>
              <a:ext cx="22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Times New Roman" charset="0"/>
                </a:rPr>
                <a:t>(b): unbalanced</a:t>
              </a:r>
              <a:endParaRPr lang="en-US" sz="2800"/>
            </a:p>
          </p:txBody>
        </p:sp>
        <p:sp>
          <p:nvSpPr>
            <p:cNvPr id="13346" name="Text Box 97"/>
            <p:cNvSpPr txBox="1">
              <a:spLocks noChangeArrowheads="1"/>
            </p:cNvSpPr>
            <p:nvPr/>
          </p:nvSpPr>
          <p:spPr bwMode="auto">
            <a:xfrm>
              <a:off x="2137" y="4297"/>
              <a:ext cx="20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Times New Roman" charset="0"/>
                </a:rPr>
                <a:t>(c): balanced</a:t>
              </a:r>
              <a:endParaRPr lang="en-US" sz="280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4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Віртуальні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І тут </a:t>
            </a:r>
            <a:r>
              <a:rPr lang="ru-RU" dirty="0" err="1" smtClean="0"/>
              <a:t>з’явився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endParaRPr lang="ru-RU" dirty="0" smtClean="0"/>
          </a:p>
          <a:p>
            <a:pPr lvl="1"/>
            <a:r>
              <a:rPr lang="ru-RU" dirty="0" err="1" smtClean="0"/>
              <a:t>Інтернет</a:t>
            </a:r>
            <a:r>
              <a:rPr lang="ru-RU" dirty="0" smtClean="0"/>
              <a:t> як </a:t>
            </a:r>
            <a:r>
              <a:rPr lang="ru-RU" dirty="0" err="1" smtClean="0"/>
              <a:t>альтернативний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контактування</a:t>
            </a:r>
            <a:r>
              <a:rPr lang="ru-RU" dirty="0" smtClean="0"/>
              <a:t> (</a:t>
            </a:r>
            <a:r>
              <a:rPr lang="ru-RU" dirty="0" err="1" smtClean="0"/>
              <a:t>офісна</a:t>
            </a:r>
            <a:r>
              <a:rPr lang="ru-RU" dirty="0" smtClean="0"/>
              <a:t> переписка, </a:t>
            </a:r>
            <a:r>
              <a:rPr lang="ru-RU" dirty="0" err="1" smtClean="0"/>
              <a:t>телефони</a:t>
            </a:r>
            <a:r>
              <a:rPr lang="ru-RU" dirty="0" smtClean="0"/>
              <a:t>, смс)</a:t>
            </a:r>
          </a:p>
          <a:p>
            <a:pPr lvl="1"/>
            <a:r>
              <a:rPr lang="ru-RU" dirty="0" err="1" smtClean="0"/>
              <a:t>Інтернет</a:t>
            </a:r>
            <a:r>
              <a:rPr lang="ru-RU" dirty="0" smtClean="0"/>
              <a:t> як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спільноти</a:t>
            </a:r>
            <a:r>
              <a:rPr lang="ru-RU" dirty="0" smtClean="0"/>
              <a:t> (</a:t>
            </a:r>
            <a:r>
              <a:rPr lang="ru-RU" dirty="0" err="1" smtClean="0"/>
              <a:t>форуми</a:t>
            </a:r>
            <a:r>
              <a:rPr lang="ru-RU" dirty="0" smtClean="0"/>
              <a:t>, клуби по </a:t>
            </a:r>
            <a:r>
              <a:rPr lang="ru-RU" dirty="0" err="1" smtClean="0"/>
              <a:t>інтересам</a:t>
            </a:r>
            <a:r>
              <a:rPr lang="ru-RU" dirty="0" smtClean="0"/>
              <a:t>)</a:t>
            </a:r>
          </a:p>
          <a:p>
            <a:pPr lvl="1"/>
            <a:r>
              <a:rPr lang="ru-RU" dirty="0" err="1" smtClean="0"/>
              <a:t>Інтернет</a:t>
            </a:r>
            <a:r>
              <a:rPr lang="ru-RU" dirty="0" smtClean="0"/>
              <a:t> як </a:t>
            </a:r>
            <a:r>
              <a:rPr lang="ru-RU" dirty="0" err="1" smtClean="0"/>
              <a:t>соціальна</a:t>
            </a:r>
            <a:r>
              <a:rPr lang="ru-RU" dirty="0" smtClean="0"/>
              <a:t> мережа (</a:t>
            </a:r>
            <a:r>
              <a:rPr lang="en-US" dirty="0" smtClean="0"/>
              <a:t>Facebook, Twitter)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36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Інтернет</a:t>
            </a:r>
            <a:r>
              <a:rPr lang="ru-RU" dirty="0" smtClean="0"/>
              <a:t> і </a:t>
            </a:r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Computer-mediated communication</a:t>
            </a:r>
            <a:endParaRPr lang="ru-RU" dirty="0" smtClean="0"/>
          </a:p>
          <a:p>
            <a:pPr lvl="1"/>
            <a:r>
              <a:rPr lang="ru-RU" dirty="0" smtClean="0"/>
              <a:t>Онлайн </a:t>
            </a:r>
            <a:r>
              <a:rPr lang="ru-RU" dirty="0" err="1" smtClean="0"/>
              <a:t>комунікація</a:t>
            </a:r>
            <a:r>
              <a:rPr lang="ru-RU" dirty="0" smtClean="0"/>
              <a:t> </a:t>
            </a:r>
            <a:r>
              <a:rPr lang="ru-RU" dirty="0" err="1" smtClean="0"/>
              <a:t>доповнює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, </a:t>
            </a:r>
            <a:r>
              <a:rPr lang="ru-RU" dirty="0" err="1" smtClean="0"/>
              <a:t>збільшує</a:t>
            </a:r>
            <a:r>
              <a:rPr lang="ru-RU" dirty="0" smtClean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участі</a:t>
            </a:r>
            <a:r>
              <a:rPr lang="ru-RU" dirty="0" smtClean="0"/>
              <a:t> в </a:t>
            </a:r>
            <a:r>
              <a:rPr lang="ru-RU" dirty="0" err="1" smtClean="0"/>
              <a:t>соціальному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, але </a:t>
            </a:r>
            <a:r>
              <a:rPr lang="ru-RU" dirty="0" err="1" smtClean="0"/>
              <a:t>зменшує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приналежності</a:t>
            </a:r>
            <a:r>
              <a:rPr lang="ru-RU" dirty="0" smtClean="0"/>
              <a:t> до онлайн </a:t>
            </a:r>
            <a:r>
              <a:rPr lang="ru-RU" dirty="0" err="1" smtClean="0"/>
              <a:t>спільнот</a:t>
            </a:r>
            <a:r>
              <a:rPr lang="ru-RU" dirty="0" smtClean="0"/>
              <a:t> (</a:t>
            </a:r>
            <a:r>
              <a:rPr lang="fr-FR" dirty="0" err="1"/>
              <a:t>Wellman</a:t>
            </a:r>
            <a:r>
              <a:rPr lang="fr-FR" dirty="0"/>
              <a:t> et </a:t>
            </a:r>
            <a:r>
              <a:rPr lang="fr-FR" dirty="0" smtClean="0"/>
              <a:t>al.</a:t>
            </a:r>
            <a:r>
              <a:rPr lang="ru-RU" dirty="0" smtClean="0"/>
              <a:t>, </a:t>
            </a:r>
            <a:r>
              <a:rPr lang="fr-FR" dirty="0" smtClean="0"/>
              <a:t>2001</a:t>
            </a:r>
            <a:r>
              <a:rPr lang="fr-FR" dirty="0"/>
              <a:t>) </a:t>
            </a:r>
          </a:p>
          <a:p>
            <a:pPr lvl="1"/>
            <a:r>
              <a:rPr lang="en-US" dirty="0" smtClean="0"/>
              <a:t>Facebook </a:t>
            </a:r>
            <a:r>
              <a:rPr lang="ru-RU" dirty="0" smtClean="0"/>
              <a:t>та </a:t>
            </a:r>
            <a:r>
              <a:rPr lang="en-US" dirty="0" smtClean="0"/>
              <a:t>Twitter </a:t>
            </a:r>
            <a:r>
              <a:rPr lang="ru-RU" dirty="0" smtClean="0"/>
              <a:t>позитивно </a:t>
            </a:r>
            <a:r>
              <a:rPr lang="ru-RU" dirty="0" err="1" smtClean="0"/>
              <a:t>впливають</a:t>
            </a:r>
            <a:r>
              <a:rPr lang="ru-RU" dirty="0" smtClean="0"/>
              <a:t> і на </a:t>
            </a:r>
            <a:r>
              <a:rPr lang="ru-RU" dirty="0" err="1" smtClean="0"/>
              <a:t>звичайні</a:t>
            </a:r>
            <a:r>
              <a:rPr lang="ru-RU" dirty="0" smtClean="0"/>
              <a:t> </a:t>
            </a:r>
            <a:r>
              <a:rPr lang="ru-RU" dirty="0" err="1" smtClean="0"/>
              <a:t>контакти</a:t>
            </a:r>
            <a:r>
              <a:rPr lang="ru-RU" dirty="0" smtClean="0"/>
              <a:t>. Але участь в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мережах </a:t>
            </a:r>
            <a:r>
              <a:rPr lang="ru-RU" dirty="0" err="1" smtClean="0"/>
              <a:t>знижують</a:t>
            </a:r>
            <a:r>
              <a:rPr lang="ru-RU" dirty="0" smtClean="0"/>
              <a:t>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 smtClean="0"/>
              <a:t>довіру</a:t>
            </a:r>
            <a:r>
              <a:rPr lang="ru-RU" dirty="0" smtClean="0"/>
              <a:t> (</a:t>
            </a:r>
            <a:r>
              <a:rPr lang="en-US" dirty="0"/>
              <a:t>Sabatini </a:t>
            </a:r>
            <a:r>
              <a:rPr lang="en-US" dirty="0" smtClean="0"/>
              <a:t>&amp; </a:t>
            </a:r>
            <a:r>
              <a:rPr lang="en-US" dirty="0" err="1" smtClean="0"/>
              <a:t>Sarracino</a:t>
            </a:r>
            <a:r>
              <a:rPr lang="en-US" dirty="0" smtClean="0"/>
              <a:t>, 2014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Facebook </a:t>
            </a:r>
            <a:r>
              <a:rPr lang="ru-RU" dirty="0" err="1" smtClean="0"/>
              <a:t>імітує</a:t>
            </a:r>
            <a:r>
              <a:rPr lang="ru-RU" dirty="0" smtClean="0"/>
              <a:t> участь в </a:t>
            </a:r>
            <a:r>
              <a:rPr lang="ru-RU" dirty="0" err="1" smtClean="0"/>
              <a:t>соціальних</a:t>
            </a:r>
            <a:r>
              <a:rPr lang="ru-RU" dirty="0" smtClean="0"/>
              <a:t> активностях (</a:t>
            </a:r>
            <a:r>
              <a:rPr lang="fr-FR" dirty="0"/>
              <a:t>Lewis et al., </a:t>
            </a:r>
            <a:r>
              <a:rPr lang="fr-FR" dirty="0" smtClean="0"/>
              <a:t>2014</a:t>
            </a:r>
            <a:r>
              <a:rPr lang="ru-RU" dirty="0" smtClean="0"/>
              <a:t>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09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Structure of Online Activism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creen Shot 2015-07-08 at 12.42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42" r="-18342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39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євромайдану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38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</a:t>
            </a:r>
            <a:r>
              <a:rPr lang="ru-RU" dirty="0" err="1" smtClean="0"/>
              <a:t>повідомлень</a:t>
            </a:r>
            <a:r>
              <a:rPr lang="en-US" dirty="0" smtClean="0"/>
              <a:t>, %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56662" y="5982514"/>
            <a:ext cx="3241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</a:t>
            </a:r>
            <a:r>
              <a:rPr lang="en-US" i="1" dirty="0" err="1"/>
              <a:t>EuroMaidan</a:t>
            </a:r>
            <a:r>
              <a:rPr lang="en-US" i="1" dirty="0"/>
              <a:t> Facebook page</a:t>
            </a:r>
            <a:endParaRPr lang="en-US" dirty="0"/>
          </a:p>
          <a:p>
            <a:r>
              <a:rPr lang="en-US" i="1" dirty="0"/>
              <a:t> </a:t>
            </a:r>
            <a:r>
              <a:rPr lang="ru-RU" i="1" dirty="0"/>
              <a:t>( 23.11.2013-31.05.2014)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13866883"/>
              </p:ext>
            </p:extLst>
          </p:nvPr>
        </p:nvGraphicFramePr>
        <p:xfrm>
          <a:off x="1524000" y="1396999"/>
          <a:ext cx="6608212" cy="436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8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Описові</a:t>
            </a:r>
            <a:r>
              <a:rPr lang="ru-RU" dirty="0" smtClean="0"/>
              <a:t> статистики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69999" y="5659349"/>
            <a:ext cx="708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Descriptive statistics, </a:t>
            </a:r>
            <a:r>
              <a:rPr lang="en-US" i="1" dirty="0" err="1"/>
              <a:t>EuroMaidan</a:t>
            </a:r>
            <a:r>
              <a:rPr lang="en-US" i="1" dirty="0"/>
              <a:t> Facebook page</a:t>
            </a:r>
            <a:endParaRPr lang="en-US" dirty="0"/>
          </a:p>
          <a:p>
            <a:r>
              <a:rPr lang="en-US" i="1" dirty="0"/>
              <a:t> </a:t>
            </a:r>
            <a:r>
              <a:rPr lang="ru-RU" i="1" dirty="0"/>
              <a:t>( 23.11.2013-31.05.2014)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68682"/>
              </p:ext>
            </p:extLst>
          </p:nvPr>
        </p:nvGraphicFramePr>
        <p:xfrm>
          <a:off x="306388" y="2043113"/>
          <a:ext cx="9304337" cy="330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Document" r:id="rId3" imgW="6756400" imgH="2857500" progId="Word.Document.12">
                  <p:embed/>
                </p:oleObj>
              </mc:Choice>
              <mc:Fallback>
                <p:oleObj name="Document" r:id="rId3" imgW="67564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388" y="2043113"/>
                        <a:ext cx="9304337" cy="330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6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Likes, Shares, Comments</a:t>
            </a:r>
            <a:endParaRPr lang="en-US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9206"/>
            <a:ext cx="8229600" cy="407645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95358" y="56841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Averages per day. </a:t>
            </a:r>
            <a:r>
              <a:rPr lang="en-US" i="1" dirty="0" err="1"/>
              <a:t>EuroMaidan</a:t>
            </a:r>
            <a:r>
              <a:rPr lang="en-US" i="1" dirty="0"/>
              <a:t> Facebook page,  </a:t>
            </a:r>
            <a:endParaRPr lang="en-US" dirty="0"/>
          </a:p>
          <a:p>
            <a:r>
              <a:rPr lang="en-US" i="1" dirty="0"/>
              <a:t>( 23.11.2013-31.05.2014)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5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Comment/Share ratio</a:t>
            </a:r>
            <a:endParaRPr lang="en-US" dirty="0"/>
          </a:p>
        </p:txBody>
      </p:sp>
      <p:pic>
        <p:nvPicPr>
          <p:cNvPr id="4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3004"/>
            <a:ext cx="9144000" cy="4004349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8" r="-2283" b="13989"/>
          <a:stretch/>
        </p:blipFill>
        <p:spPr>
          <a:xfrm>
            <a:off x="457200" y="337575"/>
            <a:ext cx="8417504" cy="60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9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r>
              <a:rPr lang="ru-RU" dirty="0" err="1" smtClean="0"/>
              <a:t>дій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en-US" dirty="0" smtClean="0"/>
              <a:t> </a:t>
            </a:r>
            <a:r>
              <a:rPr lang="ru-RU" dirty="0" smtClean="0"/>
              <a:t>(30-40 </a:t>
            </a:r>
            <a:r>
              <a:rPr lang="ru-RU" dirty="0" err="1" smtClean="0"/>
              <a:t>хвилин</a:t>
            </a:r>
            <a:r>
              <a:rPr lang="ru-RU" dirty="0" smtClean="0"/>
              <a:t>)</a:t>
            </a:r>
          </a:p>
          <a:p>
            <a:pPr lvl="1"/>
            <a:r>
              <a:rPr lang="ru-RU" dirty="0" err="1" smtClean="0"/>
              <a:t>Мережевий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endParaRPr lang="ru-RU" dirty="0" smtClean="0"/>
          </a:p>
          <a:p>
            <a:pPr lvl="1"/>
            <a:r>
              <a:rPr lang="ru-RU" dirty="0" err="1" smtClean="0"/>
              <a:t>Віртуальні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Практичне</a:t>
            </a:r>
            <a:r>
              <a:rPr lang="ru-RU" dirty="0" smtClean="0"/>
              <a:t> </a:t>
            </a:r>
            <a:r>
              <a:rPr lang="ru-RU" dirty="0" err="1" smtClean="0"/>
              <a:t>заняття</a:t>
            </a:r>
            <a:r>
              <a:rPr lang="ru-RU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Facebook &amp; </a:t>
            </a:r>
            <a:r>
              <a:rPr lang="en-US" dirty="0" err="1" smtClean="0"/>
              <a:t>Netvizz</a:t>
            </a:r>
            <a:endParaRPr lang="en-US" dirty="0" smtClean="0"/>
          </a:p>
          <a:p>
            <a:pPr lvl="1"/>
            <a:r>
              <a:rPr lang="en-US" dirty="0" err="1" smtClean="0"/>
              <a:t>Gephi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12044" b="-2416"/>
          <a:stretch/>
        </p:blipFill>
        <p:spPr>
          <a:xfrm>
            <a:off x="457200" y="242488"/>
            <a:ext cx="8108015" cy="6327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3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4" b="10542"/>
          <a:stretch/>
        </p:blipFill>
        <p:spPr>
          <a:xfrm>
            <a:off x="457200" y="868050"/>
            <a:ext cx="8229600" cy="5304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14694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6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Приклади</a:t>
            </a:r>
            <a:endParaRPr lang="en-US" dirty="0"/>
          </a:p>
        </p:txBody>
      </p:sp>
      <p:pic>
        <p:nvPicPr>
          <p:cNvPr id="5" name="Content Placeholder 4" descr="Screen Shot 2015-07-07 at 1.57.2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8" b="1512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1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07-07 at 1.58.0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40" r="-21340"/>
          <a:stretch>
            <a:fillRect/>
          </a:stretch>
        </p:blipFill>
        <p:spPr>
          <a:xfrm>
            <a:off x="-830501" y="564518"/>
            <a:ext cx="10112792" cy="556164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0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07-07 at 1.59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78" r="-21278"/>
          <a:stretch>
            <a:fillRect/>
          </a:stretch>
        </p:blipFill>
        <p:spPr>
          <a:xfrm>
            <a:off x="-224862" y="652724"/>
            <a:ext cx="9952406" cy="54734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4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07-07 at 2.00.0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16" r="-24316"/>
          <a:stretch>
            <a:fillRect/>
          </a:stretch>
        </p:blipFill>
        <p:spPr>
          <a:xfrm>
            <a:off x="-831072" y="493952"/>
            <a:ext cx="10241101" cy="563221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1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07-07 at 2.00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90" r="-24590"/>
          <a:stretch>
            <a:fillRect/>
          </a:stretch>
        </p:blipFill>
        <p:spPr>
          <a:xfrm>
            <a:off x="-609733" y="652723"/>
            <a:ext cx="9984483" cy="549108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1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tymofiisoc@gmail.com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facebook.com</a:t>
            </a:r>
            <a:r>
              <a:rPr lang="en-US" dirty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snaukraine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raccoonlab.me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44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Завдання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Розбитись</a:t>
            </a:r>
            <a:r>
              <a:rPr lang="ru-RU" dirty="0" smtClean="0"/>
              <a:t> на </a:t>
            </a:r>
            <a:r>
              <a:rPr lang="ru-RU" dirty="0" err="1" smtClean="0"/>
              <a:t>групи</a:t>
            </a:r>
            <a:r>
              <a:rPr lang="ru-RU" dirty="0" smtClean="0"/>
              <a:t> максимум 5 </a:t>
            </a:r>
            <a:r>
              <a:rPr lang="ru-RU" dirty="0" err="1" smtClean="0"/>
              <a:t>осіб</a:t>
            </a:r>
            <a:endParaRPr lang="ru-RU" dirty="0" smtClean="0"/>
          </a:p>
          <a:p>
            <a:r>
              <a:rPr lang="ru-RU" dirty="0" smtClean="0"/>
              <a:t>Обрати </a:t>
            </a:r>
            <a:r>
              <a:rPr lang="en-US" dirty="0" smtClean="0"/>
              <a:t>Facebook </a:t>
            </a:r>
            <a:r>
              <a:rPr lang="ru-RU" dirty="0" err="1" smtClean="0"/>
              <a:t>сторінку</a:t>
            </a:r>
            <a:r>
              <a:rPr lang="ru-RU" dirty="0" smtClean="0"/>
              <a:t> для </a:t>
            </a:r>
            <a:r>
              <a:rPr lang="ru-RU" dirty="0" err="1" smtClean="0"/>
              <a:t>аналізу</a:t>
            </a:r>
            <a:endParaRPr lang="ru-RU" dirty="0" smtClean="0"/>
          </a:p>
          <a:p>
            <a:r>
              <a:rPr lang="ru-RU" dirty="0" err="1" smtClean="0"/>
              <a:t>Презентувати</a:t>
            </a:r>
            <a:r>
              <a:rPr lang="ru-RU" dirty="0" smtClean="0"/>
              <a:t> завтра (10 </a:t>
            </a:r>
            <a:r>
              <a:rPr lang="ru-RU" dirty="0" err="1" smtClean="0"/>
              <a:t>хвилин</a:t>
            </a:r>
            <a:r>
              <a:rPr lang="ru-RU" dirty="0" smtClean="0"/>
              <a:t> + 5 </a:t>
            </a:r>
            <a:r>
              <a:rPr lang="ru-RU" dirty="0" err="1" smtClean="0"/>
              <a:t>хвилин</a:t>
            </a:r>
            <a:r>
              <a:rPr lang="ru-RU" dirty="0" smtClean="0"/>
              <a:t> на </a:t>
            </a:r>
            <a:r>
              <a:rPr lang="ru-RU" dirty="0" err="1" smtClean="0"/>
              <a:t>обговорення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Вступ</a:t>
            </a:r>
            <a:r>
              <a:rPr lang="ru-RU" dirty="0" smtClean="0"/>
              <a:t>, </a:t>
            </a:r>
            <a:r>
              <a:rPr lang="ru-RU" dirty="0" err="1" smtClean="0"/>
              <a:t>дослідницьке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, </a:t>
            </a:r>
            <a:r>
              <a:rPr lang="ru-RU" dirty="0" err="1" smtClean="0"/>
              <a:t>візуалізація</a:t>
            </a:r>
            <a:r>
              <a:rPr lang="ru-RU" dirty="0" smtClean="0"/>
              <a:t>,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, </a:t>
            </a:r>
            <a:r>
              <a:rPr lang="ru-RU" dirty="0" err="1" smtClean="0"/>
              <a:t>висновки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8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мережевий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8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Arial "/>
              </a:rPr>
              <a:t>Раніше</a:t>
            </a:r>
            <a:r>
              <a:rPr lang="ru-RU" dirty="0" smtClean="0">
                <a:latin typeface="Arial "/>
              </a:rPr>
              <a:t> </a:t>
            </a:r>
            <a:r>
              <a:rPr lang="ru-RU" dirty="0" err="1" smtClean="0">
                <a:latin typeface="Arial "/>
              </a:rPr>
              <a:t>соціологи</a:t>
            </a:r>
            <a:r>
              <a:rPr lang="ru-RU" dirty="0" smtClean="0">
                <a:latin typeface="Arial "/>
              </a:rPr>
              <a:t> </a:t>
            </a:r>
            <a:r>
              <a:rPr lang="ru-RU" dirty="0" err="1" smtClean="0">
                <a:latin typeface="Arial "/>
              </a:rPr>
              <a:t>бачили</a:t>
            </a:r>
            <a:r>
              <a:rPr lang="ru-RU" dirty="0" smtClean="0">
                <a:latin typeface="Arial "/>
              </a:rPr>
              <a:t> так</a:t>
            </a:r>
            <a:endParaRPr lang="nl-NL" dirty="0" smtClean="0">
              <a:latin typeface="Arial "/>
            </a:endParaRPr>
          </a:p>
        </p:txBody>
      </p:sp>
      <p:sp>
        <p:nvSpPr>
          <p:cNvPr id="2051" name="Oval 32"/>
          <p:cNvSpPr>
            <a:spLocks noChangeArrowheads="1"/>
          </p:cNvSpPr>
          <p:nvPr/>
        </p:nvSpPr>
        <p:spPr bwMode="auto">
          <a:xfrm>
            <a:off x="3252642" y="2550557"/>
            <a:ext cx="288925" cy="29051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2052" name="Oval 48"/>
          <p:cNvSpPr>
            <a:spLocks noChangeArrowheads="1"/>
          </p:cNvSpPr>
          <p:nvPr/>
        </p:nvSpPr>
        <p:spPr bwMode="auto">
          <a:xfrm>
            <a:off x="4110038" y="4513263"/>
            <a:ext cx="288925" cy="29051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482181" y="2028478"/>
            <a:ext cx="1833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cs typeface="Arial" pitchFamily="34" charset="0"/>
              </a:rPr>
              <a:t>Ви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114800" y="3962400"/>
            <a:ext cx="3280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itchFamily="34" charset="0"/>
              </a:rPr>
              <a:t>Daniel</a:t>
            </a:r>
            <a:r>
              <a:rPr lang="en-US" sz="2800" b="1" baseline="0" dirty="0">
                <a:cs typeface="Arial" pitchFamily="34" charset="0"/>
              </a:rPr>
              <a:t> </a:t>
            </a:r>
            <a:r>
              <a:rPr lang="en-US" sz="2800" b="1" dirty="0">
                <a:cs typeface="Arial" pitchFamily="34" charset="0"/>
              </a:rPr>
              <a:t>McFarland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4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3"/>
          <p:cNvSpPr>
            <a:spLocks noChangeArrowheads="1"/>
          </p:cNvSpPr>
          <p:nvPr/>
        </p:nvSpPr>
        <p:spPr bwMode="auto">
          <a:xfrm>
            <a:off x="2743200" y="3886200"/>
            <a:ext cx="288925" cy="29051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75" name="Oval 4"/>
          <p:cNvSpPr>
            <a:spLocks noChangeArrowheads="1"/>
          </p:cNvSpPr>
          <p:nvPr/>
        </p:nvSpPr>
        <p:spPr bwMode="auto">
          <a:xfrm>
            <a:off x="2452688" y="4656138"/>
            <a:ext cx="287337" cy="28892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76" name="Oval 7"/>
          <p:cNvSpPr>
            <a:spLocks noChangeArrowheads="1"/>
          </p:cNvSpPr>
          <p:nvPr/>
        </p:nvSpPr>
        <p:spPr bwMode="auto">
          <a:xfrm>
            <a:off x="3173413" y="5448300"/>
            <a:ext cx="288925" cy="28733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cxnSp>
        <p:nvCxnSpPr>
          <p:cNvPr id="3077" name="AutoShape 10"/>
          <p:cNvCxnSpPr>
            <a:cxnSpLocks noChangeShapeType="1"/>
            <a:endCxn id="3089" idx="2"/>
          </p:cNvCxnSpPr>
          <p:nvPr/>
        </p:nvCxnSpPr>
        <p:spPr bwMode="auto">
          <a:xfrm flipV="1">
            <a:off x="2659063" y="4586288"/>
            <a:ext cx="720725" cy="106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8" name="AutoShape 11"/>
          <p:cNvCxnSpPr>
            <a:cxnSpLocks noChangeShapeType="1"/>
            <a:stCxn id="3075" idx="5"/>
            <a:endCxn id="3076" idx="0"/>
          </p:cNvCxnSpPr>
          <p:nvPr/>
        </p:nvCxnSpPr>
        <p:spPr bwMode="auto">
          <a:xfrm>
            <a:off x="2697163" y="4911725"/>
            <a:ext cx="620712" cy="527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9" name="AutoShape 13"/>
          <p:cNvCxnSpPr>
            <a:cxnSpLocks noChangeShapeType="1"/>
            <a:stCxn id="3074" idx="3"/>
            <a:endCxn id="3075" idx="1"/>
          </p:cNvCxnSpPr>
          <p:nvPr/>
        </p:nvCxnSpPr>
        <p:spPr bwMode="auto">
          <a:xfrm flipH="1">
            <a:off x="2495550" y="4133850"/>
            <a:ext cx="290513" cy="5651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080" name="Oval 17"/>
          <p:cNvSpPr>
            <a:spLocks noChangeArrowheads="1"/>
          </p:cNvSpPr>
          <p:nvPr/>
        </p:nvSpPr>
        <p:spPr bwMode="auto">
          <a:xfrm>
            <a:off x="2236788" y="3360738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cxnSp>
        <p:nvCxnSpPr>
          <p:cNvPr id="3081" name="AutoShape 24"/>
          <p:cNvCxnSpPr>
            <a:cxnSpLocks noChangeShapeType="1"/>
            <a:stCxn id="3080" idx="7"/>
          </p:cNvCxnSpPr>
          <p:nvPr/>
        </p:nvCxnSpPr>
        <p:spPr bwMode="auto">
          <a:xfrm flipV="1">
            <a:off x="2482850" y="3143250"/>
            <a:ext cx="373063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082" name="Oval 29"/>
          <p:cNvSpPr>
            <a:spLocks noChangeArrowheads="1"/>
          </p:cNvSpPr>
          <p:nvPr/>
        </p:nvSpPr>
        <p:spPr bwMode="auto">
          <a:xfrm>
            <a:off x="4829175" y="1992313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83" name="Oval 30"/>
          <p:cNvSpPr>
            <a:spLocks noChangeArrowheads="1"/>
          </p:cNvSpPr>
          <p:nvPr/>
        </p:nvSpPr>
        <p:spPr bwMode="auto">
          <a:xfrm>
            <a:off x="3894138" y="1992313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84" name="Oval 31"/>
          <p:cNvSpPr>
            <a:spLocks noChangeArrowheads="1"/>
          </p:cNvSpPr>
          <p:nvPr/>
        </p:nvSpPr>
        <p:spPr bwMode="auto">
          <a:xfrm>
            <a:off x="2741613" y="2855913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85" name="Oval 32"/>
          <p:cNvSpPr>
            <a:spLocks noChangeArrowheads="1"/>
          </p:cNvSpPr>
          <p:nvPr/>
        </p:nvSpPr>
        <p:spPr bwMode="auto">
          <a:xfrm>
            <a:off x="4037013" y="3360738"/>
            <a:ext cx="288925" cy="29051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86" name="Oval 33"/>
          <p:cNvSpPr>
            <a:spLocks noChangeArrowheads="1"/>
          </p:cNvSpPr>
          <p:nvPr/>
        </p:nvSpPr>
        <p:spPr bwMode="auto">
          <a:xfrm>
            <a:off x="5189538" y="3360738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87" name="Oval 36"/>
          <p:cNvSpPr>
            <a:spLocks noChangeArrowheads="1"/>
          </p:cNvSpPr>
          <p:nvPr/>
        </p:nvSpPr>
        <p:spPr bwMode="auto">
          <a:xfrm>
            <a:off x="3244850" y="2352675"/>
            <a:ext cx="288925" cy="29051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88" name="Oval 37"/>
          <p:cNvSpPr>
            <a:spLocks noChangeArrowheads="1"/>
          </p:cNvSpPr>
          <p:nvPr/>
        </p:nvSpPr>
        <p:spPr bwMode="auto">
          <a:xfrm>
            <a:off x="4541838" y="4945063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89" name="Oval 38"/>
          <p:cNvSpPr>
            <a:spLocks noChangeArrowheads="1"/>
          </p:cNvSpPr>
          <p:nvPr/>
        </p:nvSpPr>
        <p:spPr bwMode="auto">
          <a:xfrm>
            <a:off x="3389313" y="4440238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90" name="Oval 39"/>
          <p:cNvSpPr>
            <a:spLocks noChangeArrowheads="1"/>
          </p:cNvSpPr>
          <p:nvPr/>
        </p:nvSpPr>
        <p:spPr bwMode="auto">
          <a:xfrm>
            <a:off x="6989763" y="3000375"/>
            <a:ext cx="288925" cy="29051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91" name="Oval 40"/>
          <p:cNvSpPr>
            <a:spLocks noChangeArrowheads="1"/>
          </p:cNvSpPr>
          <p:nvPr/>
        </p:nvSpPr>
        <p:spPr bwMode="auto">
          <a:xfrm>
            <a:off x="3495675" y="3640138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92" name="Oval 41"/>
          <p:cNvSpPr>
            <a:spLocks noChangeArrowheads="1"/>
          </p:cNvSpPr>
          <p:nvPr/>
        </p:nvSpPr>
        <p:spPr bwMode="auto">
          <a:xfrm>
            <a:off x="6126163" y="2136775"/>
            <a:ext cx="288925" cy="29051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93" name="Oval 42"/>
          <p:cNvSpPr>
            <a:spLocks noChangeArrowheads="1"/>
          </p:cNvSpPr>
          <p:nvPr/>
        </p:nvSpPr>
        <p:spPr bwMode="auto">
          <a:xfrm>
            <a:off x="5621338" y="2640013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94" name="Oval 43"/>
          <p:cNvSpPr>
            <a:spLocks noChangeArrowheads="1"/>
          </p:cNvSpPr>
          <p:nvPr/>
        </p:nvSpPr>
        <p:spPr bwMode="auto">
          <a:xfrm>
            <a:off x="4973638" y="2640013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95" name="Oval 44"/>
          <p:cNvSpPr>
            <a:spLocks noChangeArrowheads="1"/>
          </p:cNvSpPr>
          <p:nvPr/>
        </p:nvSpPr>
        <p:spPr bwMode="auto">
          <a:xfrm>
            <a:off x="5910263" y="4584700"/>
            <a:ext cx="288925" cy="29051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96" name="Oval 45"/>
          <p:cNvSpPr>
            <a:spLocks noChangeArrowheads="1"/>
          </p:cNvSpPr>
          <p:nvPr/>
        </p:nvSpPr>
        <p:spPr bwMode="auto">
          <a:xfrm>
            <a:off x="3533775" y="3071813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97" name="Oval 46"/>
          <p:cNvSpPr>
            <a:spLocks noChangeArrowheads="1"/>
          </p:cNvSpPr>
          <p:nvPr/>
        </p:nvSpPr>
        <p:spPr bwMode="auto">
          <a:xfrm>
            <a:off x="4110038" y="2497138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98" name="Oval 47"/>
          <p:cNvSpPr>
            <a:spLocks noChangeArrowheads="1"/>
          </p:cNvSpPr>
          <p:nvPr/>
        </p:nvSpPr>
        <p:spPr bwMode="auto">
          <a:xfrm>
            <a:off x="6413500" y="4008438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099" name="Oval 48"/>
          <p:cNvSpPr>
            <a:spLocks noChangeArrowheads="1"/>
          </p:cNvSpPr>
          <p:nvPr/>
        </p:nvSpPr>
        <p:spPr bwMode="auto">
          <a:xfrm>
            <a:off x="4110038" y="4513263"/>
            <a:ext cx="288925" cy="29051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100" name="Oval 49"/>
          <p:cNvSpPr>
            <a:spLocks noChangeArrowheads="1"/>
          </p:cNvSpPr>
          <p:nvPr/>
        </p:nvSpPr>
        <p:spPr bwMode="auto">
          <a:xfrm>
            <a:off x="6989763" y="4368800"/>
            <a:ext cx="288925" cy="29051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sp>
        <p:nvSpPr>
          <p:cNvPr id="3101" name="Oval 50"/>
          <p:cNvSpPr>
            <a:spLocks noChangeArrowheads="1"/>
          </p:cNvSpPr>
          <p:nvPr/>
        </p:nvSpPr>
        <p:spPr bwMode="auto">
          <a:xfrm>
            <a:off x="6557963" y="4945063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cxnSp>
        <p:nvCxnSpPr>
          <p:cNvPr id="3102" name="AutoShape 51"/>
          <p:cNvCxnSpPr>
            <a:cxnSpLocks noChangeShapeType="1"/>
            <a:stCxn id="3089" idx="6"/>
            <a:endCxn id="3099" idx="2"/>
          </p:cNvCxnSpPr>
          <p:nvPr/>
        </p:nvCxnSpPr>
        <p:spPr bwMode="auto">
          <a:xfrm>
            <a:off x="3687763" y="4586288"/>
            <a:ext cx="412750" cy="73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3" name="AutoShape 52"/>
          <p:cNvCxnSpPr>
            <a:cxnSpLocks noChangeShapeType="1"/>
            <a:stCxn id="3088" idx="7"/>
          </p:cNvCxnSpPr>
          <p:nvPr/>
        </p:nvCxnSpPr>
        <p:spPr bwMode="auto">
          <a:xfrm flipV="1">
            <a:off x="4787900" y="4718050"/>
            <a:ext cx="1120775" cy="260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4" name="AutoShape 53"/>
          <p:cNvCxnSpPr>
            <a:cxnSpLocks noChangeShapeType="1"/>
            <a:stCxn id="3095" idx="7"/>
            <a:endCxn id="3098" idx="3"/>
          </p:cNvCxnSpPr>
          <p:nvPr/>
        </p:nvCxnSpPr>
        <p:spPr bwMode="auto">
          <a:xfrm flipV="1">
            <a:off x="6156325" y="4265613"/>
            <a:ext cx="300038" cy="352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5" name="AutoShape 54"/>
          <p:cNvCxnSpPr>
            <a:cxnSpLocks noChangeShapeType="1"/>
            <a:stCxn id="3098" idx="5"/>
            <a:endCxn id="3100" idx="1"/>
          </p:cNvCxnSpPr>
          <p:nvPr/>
        </p:nvCxnSpPr>
        <p:spPr bwMode="auto">
          <a:xfrm>
            <a:off x="6659563" y="4265613"/>
            <a:ext cx="373062" cy="136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6" name="AutoShape 55"/>
          <p:cNvCxnSpPr>
            <a:cxnSpLocks noChangeShapeType="1"/>
            <a:stCxn id="3100" idx="3"/>
            <a:endCxn id="3101" idx="7"/>
          </p:cNvCxnSpPr>
          <p:nvPr/>
        </p:nvCxnSpPr>
        <p:spPr bwMode="auto">
          <a:xfrm flipH="1">
            <a:off x="6804025" y="4625975"/>
            <a:ext cx="228600" cy="352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7" name="AutoShape 56"/>
          <p:cNvCxnSpPr>
            <a:cxnSpLocks noChangeShapeType="1"/>
            <a:stCxn id="3095" idx="5"/>
            <a:endCxn id="3101" idx="1"/>
          </p:cNvCxnSpPr>
          <p:nvPr/>
        </p:nvCxnSpPr>
        <p:spPr bwMode="auto">
          <a:xfrm>
            <a:off x="6156325" y="4841875"/>
            <a:ext cx="444500" cy="136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8" name="AutoShape 57"/>
          <p:cNvCxnSpPr>
            <a:cxnSpLocks noChangeShapeType="1"/>
            <a:stCxn id="3090" idx="3"/>
            <a:endCxn id="3098" idx="7"/>
          </p:cNvCxnSpPr>
          <p:nvPr/>
        </p:nvCxnSpPr>
        <p:spPr bwMode="auto">
          <a:xfrm flipH="1">
            <a:off x="6659563" y="3257550"/>
            <a:ext cx="373062" cy="784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9" name="AutoShape 58"/>
          <p:cNvCxnSpPr>
            <a:cxnSpLocks noChangeShapeType="1"/>
            <a:stCxn id="3096" idx="5"/>
            <a:endCxn id="3085" idx="2"/>
          </p:cNvCxnSpPr>
          <p:nvPr/>
        </p:nvCxnSpPr>
        <p:spPr bwMode="auto">
          <a:xfrm>
            <a:off x="3779838" y="3328988"/>
            <a:ext cx="247650" cy="177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0" name="AutoShape 59"/>
          <p:cNvCxnSpPr>
            <a:cxnSpLocks noChangeShapeType="1"/>
            <a:stCxn id="3099" idx="3"/>
            <a:endCxn id="3076" idx="7"/>
          </p:cNvCxnSpPr>
          <p:nvPr/>
        </p:nvCxnSpPr>
        <p:spPr bwMode="auto">
          <a:xfrm flipH="1">
            <a:off x="3419475" y="4770438"/>
            <a:ext cx="733425" cy="711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1" name="AutoShape 60"/>
          <p:cNvCxnSpPr>
            <a:cxnSpLocks noChangeShapeType="1"/>
            <a:stCxn id="3099" idx="5"/>
            <a:endCxn id="3088" idx="1"/>
          </p:cNvCxnSpPr>
          <p:nvPr/>
        </p:nvCxnSpPr>
        <p:spPr bwMode="auto">
          <a:xfrm>
            <a:off x="4356100" y="4770438"/>
            <a:ext cx="228600" cy="207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112" name="Oval 63"/>
          <p:cNvSpPr>
            <a:spLocks noChangeArrowheads="1"/>
          </p:cNvSpPr>
          <p:nvPr/>
        </p:nvSpPr>
        <p:spPr bwMode="auto">
          <a:xfrm>
            <a:off x="3821113" y="4872038"/>
            <a:ext cx="288925" cy="29051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 sz="2000">
              <a:solidFill>
                <a:schemeClr val="bg2"/>
              </a:solidFill>
              <a:latin typeface="Arial "/>
              <a:cs typeface="Arial" pitchFamily="34" charset="0"/>
            </a:endParaRPr>
          </a:p>
        </p:txBody>
      </p:sp>
      <p:cxnSp>
        <p:nvCxnSpPr>
          <p:cNvPr id="3113" name="AutoShape 64"/>
          <p:cNvCxnSpPr>
            <a:cxnSpLocks noChangeShapeType="1"/>
            <a:stCxn id="3097" idx="4"/>
            <a:endCxn id="3085" idx="0"/>
          </p:cNvCxnSpPr>
          <p:nvPr/>
        </p:nvCxnSpPr>
        <p:spPr bwMode="auto">
          <a:xfrm flipH="1">
            <a:off x="4181475" y="2797175"/>
            <a:ext cx="73025" cy="5540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4" name="AutoShape 65"/>
          <p:cNvCxnSpPr>
            <a:cxnSpLocks noChangeShapeType="1"/>
            <a:stCxn id="3091" idx="7"/>
            <a:endCxn id="3085" idx="3"/>
          </p:cNvCxnSpPr>
          <p:nvPr/>
        </p:nvCxnSpPr>
        <p:spPr bwMode="auto">
          <a:xfrm flipV="1">
            <a:off x="3741738" y="3608388"/>
            <a:ext cx="338137" cy="746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5" name="AutoShape 66"/>
          <p:cNvCxnSpPr>
            <a:cxnSpLocks noChangeShapeType="1"/>
            <a:stCxn id="3096" idx="4"/>
            <a:endCxn id="3091" idx="0"/>
          </p:cNvCxnSpPr>
          <p:nvPr/>
        </p:nvCxnSpPr>
        <p:spPr bwMode="auto">
          <a:xfrm flipH="1">
            <a:off x="3640138" y="3362325"/>
            <a:ext cx="38100" cy="2778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6" name="AutoShape 67"/>
          <p:cNvCxnSpPr>
            <a:cxnSpLocks noChangeShapeType="1"/>
            <a:stCxn id="3084" idx="6"/>
            <a:endCxn id="3096" idx="1"/>
          </p:cNvCxnSpPr>
          <p:nvPr/>
        </p:nvCxnSpPr>
        <p:spPr bwMode="auto">
          <a:xfrm>
            <a:off x="3040063" y="3001963"/>
            <a:ext cx="536575" cy="103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7" name="AutoShape 69"/>
          <p:cNvCxnSpPr>
            <a:cxnSpLocks noChangeShapeType="1"/>
            <a:stCxn id="3087" idx="5"/>
            <a:endCxn id="3085" idx="1"/>
          </p:cNvCxnSpPr>
          <p:nvPr/>
        </p:nvCxnSpPr>
        <p:spPr bwMode="auto">
          <a:xfrm>
            <a:off x="3490913" y="2609850"/>
            <a:ext cx="588962" cy="784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8" name="AutoShape 71"/>
          <p:cNvCxnSpPr>
            <a:cxnSpLocks noChangeShapeType="1"/>
            <a:stCxn id="3085" idx="6"/>
            <a:endCxn id="3086" idx="2"/>
          </p:cNvCxnSpPr>
          <p:nvPr/>
        </p:nvCxnSpPr>
        <p:spPr bwMode="auto">
          <a:xfrm>
            <a:off x="4335463" y="3506788"/>
            <a:ext cx="8445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9" name="AutoShape 72"/>
          <p:cNvCxnSpPr>
            <a:cxnSpLocks noChangeShapeType="1"/>
            <a:stCxn id="3088" idx="2"/>
          </p:cNvCxnSpPr>
          <p:nvPr/>
        </p:nvCxnSpPr>
        <p:spPr bwMode="auto">
          <a:xfrm flipH="1" flipV="1">
            <a:off x="4100513" y="5016500"/>
            <a:ext cx="431800" cy="74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20" name="AutoShape 74"/>
          <p:cNvCxnSpPr>
            <a:cxnSpLocks noChangeShapeType="1"/>
            <a:stCxn id="3097" idx="6"/>
            <a:endCxn id="3094" idx="2"/>
          </p:cNvCxnSpPr>
          <p:nvPr/>
        </p:nvCxnSpPr>
        <p:spPr bwMode="auto">
          <a:xfrm>
            <a:off x="4408488" y="2643188"/>
            <a:ext cx="555625" cy="142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21" name="AutoShape 75"/>
          <p:cNvCxnSpPr>
            <a:cxnSpLocks noChangeShapeType="1"/>
            <a:stCxn id="3083" idx="6"/>
            <a:endCxn id="3082" idx="2"/>
          </p:cNvCxnSpPr>
          <p:nvPr/>
        </p:nvCxnSpPr>
        <p:spPr bwMode="auto">
          <a:xfrm>
            <a:off x="4192588" y="2138363"/>
            <a:ext cx="6270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22" name="AutoShape 76"/>
          <p:cNvCxnSpPr>
            <a:cxnSpLocks noChangeShapeType="1"/>
            <a:stCxn id="3092" idx="2"/>
            <a:endCxn id="3082" idx="6"/>
          </p:cNvCxnSpPr>
          <p:nvPr/>
        </p:nvCxnSpPr>
        <p:spPr bwMode="auto">
          <a:xfrm flipH="1" flipV="1">
            <a:off x="5127625" y="2138363"/>
            <a:ext cx="989013" cy="144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23" name="AutoShape 77"/>
          <p:cNvCxnSpPr>
            <a:cxnSpLocks noChangeShapeType="1"/>
            <a:stCxn id="3093" idx="7"/>
            <a:endCxn id="3092" idx="3"/>
          </p:cNvCxnSpPr>
          <p:nvPr/>
        </p:nvCxnSpPr>
        <p:spPr bwMode="auto">
          <a:xfrm flipV="1">
            <a:off x="5867400" y="2393950"/>
            <a:ext cx="301625" cy="279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24" name="AutoShape 78"/>
          <p:cNvCxnSpPr>
            <a:cxnSpLocks noChangeShapeType="1"/>
            <a:stCxn id="3094" idx="1"/>
            <a:endCxn id="3082" idx="4"/>
          </p:cNvCxnSpPr>
          <p:nvPr/>
        </p:nvCxnSpPr>
        <p:spPr bwMode="auto">
          <a:xfrm flipH="1" flipV="1">
            <a:off x="4973638" y="2292350"/>
            <a:ext cx="42862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126" name="Заголовок 96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ru-RU" dirty="0" smtClean="0"/>
              <a:t>Так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бачать</a:t>
            </a:r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endParaRPr lang="ru-RU" dirty="0" smtClean="0"/>
          </a:p>
        </p:txBody>
      </p:sp>
      <p:cxnSp>
        <p:nvCxnSpPr>
          <p:cNvPr id="3127" name="AutoShape 24"/>
          <p:cNvCxnSpPr>
            <a:cxnSpLocks noChangeShapeType="1"/>
            <a:stCxn id="3074" idx="6"/>
            <a:endCxn id="3091" idx="2"/>
          </p:cNvCxnSpPr>
          <p:nvPr/>
        </p:nvCxnSpPr>
        <p:spPr bwMode="auto">
          <a:xfrm flipV="1">
            <a:off x="3032125" y="3784600"/>
            <a:ext cx="463550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128" name="Text Box 6"/>
          <p:cNvSpPr txBox="1">
            <a:spLocks noChangeArrowheads="1"/>
          </p:cNvSpPr>
          <p:nvPr/>
        </p:nvSpPr>
        <p:spPr bwMode="auto">
          <a:xfrm>
            <a:off x="4114800" y="2971800"/>
            <a:ext cx="18335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cs typeface="Arial" pitchFamily="34" charset="0"/>
              </a:rPr>
              <a:t>Вы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3129" name="Text Box 96"/>
          <p:cNvSpPr txBox="1">
            <a:spLocks noChangeArrowheads="1"/>
          </p:cNvSpPr>
          <p:nvPr/>
        </p:nvSpPr>
        <p:spPr bwMode="auto">
          <a:xfrm>
            <a:off x="7391400" y="3124200"/>
            <a:ext cx="12382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 "/>
                <a:cs typeface="Arial" pitchFamily="34" charset="0"/>
              </a:rPr>
              <a:t>Barak Obama</a:t>
            </a:r>
          </a:p>
        </p:txBody>
      </p:sp>
      <p:sp>
        <p:nvSpPr>
          <p:cNvPr id="3130" name="Text Box 5"/>
          <p:cNvSpPr txBox="1">
            <a:spLocks noChangeArrowheads="1"/>
          </p:cNvSpPr>
          <p:nvPr/>
        </p:nvSpPr>
        <p:spPr bwMode="auto">
          <a:xfrm>
            <a:off x="4114800" y="3962401"/>
            <a:ext cx="39560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itchFamily="34" charset="0"/>
              </a:rPr>
              <a:t>Daniel</a:t>
            </a:r>
            <a:r>
              <a:rPr lang="en-US" sz="2800" b="1" baseline="0" dirty="0">
                <a:cs typeface="Arial" pitchFamily="34" charset="0"/>
              </a:rPr>
              <a:t> </a:t>
            </a:r>
            <a:r>
              <a:rPr lang="en-US" sz="2800" b="1" dirty="0">
                <a:cs typeface="Arial" pitchFamily="34" charset="0"/>
              </a:rPr>
              <a:t>McFarland</a:t>
            </a:r>
          </a:p>
        </p:txBody>
      </p:sp>
      <p:sp>
        <p:nvSpPr>
          <p:cNvPr id="3131" name="Text Box 96"/>
          <p:cNvSpPr txBox="1">
            <a:spLocks noChangeArrowheads="1"/>
          </p:cNvSpPr>
          <p:nvPr/>
        </p:nvSpPr>
        <p:spPr bwMode="auto">
          <a:xfrm>
            <a:off x="2743200" y="3352800"/>
            <a:ext cx="9207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Arial "/>
                <a:cs typeface="Arial" pitchFamily="34" charset="0"/>
              </a:rPr>
              <a:t>Тимофей</a:t>
            </a:r>
            <a:endParaRPr lang="en-US" sz="2000" dirty="0">
              <a:latin typeface="Arial 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Теоретичні</a:t>
            </a:r>
            <a:r>
              <a:rPr lang="ru-RU" dirty="0" smtClean="0"/>
              <a:t> засади?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інтелектуальний</a:t>
            </a:r>
            <a:r>
              <a:rPr lang="ru-RU" dirty="0" smtClean="0"/>
              <a:t> фон</a:t>
            </a:r>
          </a:p>
          <a:p>
            <a:r>
              <a:rPr lang="ru-RU" dirty="0" err="1" smtClean="0"/>
              <a:t>Зімель</a:t>
            </a:r>
            <a:r>
              <a:rPr lang="ru-RU" dirty="0" smtClean="0"/>
              <a:t> (</a:t>
            </a:r>
            <a:r>
              <a:rPr lang="ru-RU" dirty="0" err="1" smtClean="0"/>
              <a:t>соціальність</a:t>
            </a:r>
            <a:r>
              <a:rPr lang="ru-RU" dirty="0" smtClean="0"/>
              <a:t>, </a:t>
            </a:r>
            <a:r>
              <a:rPr lang="ru-RU" dirty="0" err="1" smtClean="0"/>
              <a:t>контакти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Критика </a:t>
            </a:r>
            <a:r>
              <a:rPr lang="ru-RU" dirty="0" err="1" smtClean="0"/>
              <a:t>структуралістів</a:t>
            </a:r>
            <a:r>
              <a:rPr lang="ru-RU" dirty="0" smtClean="0"/>
              <a:t> (</a:t>
            </a:r>
            <a:r>
              <a:rPr lang="ru-RU" dirty="0" err="1" smtClean="0"/>
              <a:t>Гіденс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та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раціональної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(</a:t>
            </a:r>
            <a:r>
              <a:rPr lang="ru-RU" dirty="0" err="1" smtClean="0"/>
              <a:t>Блау</a:t>
            </a:r>
            <a:r>
              <a:rPr lang="ru-RU" dirty="0" smtClean="0"/>
              <a:t>, </a:t>
            </a:r>
            <a:r>
              <a:rPr lang="ru-RU" dirty="0" err="1" smtClean="0"/>
              <a:t>Колман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(</a:t>
            </a:r>
            <a:r>
              <a:rPr lang="ru-RU" dirty="0" err="1" smtClean="0"/>
              <a:t>Колман</a:t>
            </a:r>
            <a:r>
              <a:rPr lang="ru-RU" dirty="0" smtClean="0"/>
              <a:t>, </a:t>
            </a:r>
            <a:r>
              <a:rPr lang="ru-RU" dirty="0" err="1" smtClean="0"/>
              <a:t>Лін</a:t>
            </a:r>
            <a:r>
              <a:rPr lang="ru-RU" dirty="0" smtClean="0"/>
              <a:t>, </a:t>
            </a:r>
            <a:r>
              <a:rPr lang="ru-RU" dirty="0" err="1" smtClean="0"/>
              <a:t>Флап</a:t>
            </a:r>
            <a:r>
              <a:rPr lang="ru-RU" dirty="0" smtClean="0"/>
              <a:t>, </a:t>
            </a:r>
            <a:r>
              <a:rPr lang="ru-RU" dirty="0" err="1" smtClean="0"/>
              <a:t>Патнам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мікро</a:t>
            </a:r>
            <a:r>
              <a:rPr lang="ru-RU" dirty="0" smtClean="0"/>
              <a:t>-макро </a:t>
            </a:r>
            <a:r>
              <a:rPr lang="ru-RU" dirty="0" err="1" smtClean="0"/>
              <a:t>дебатів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графів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endParaRPr lang="ru-RU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8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Човник</a:t>
            </a:r>
            <a:r>
              <a:rPr lang="ru-RU" dirty="0" smtClean="0"/>
              <a:t> </a:t>
            </a:r>
            <a:r>
              <a:rPr lang="ru-RU" dirty="0" err="1" smtClean="0"/>
              <a:t>Колмана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43" y="1422399"/>
            <a:ext cx="8714025" cy="46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1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Макро в </a:t>
            </a:r>
            <a:r>
              <a:rPr lang="ru-RU" dirty="0" err="1" smtClean="0"/>
              <a:t>мікро</a:t>
            </a:r>
            <a:r>
              <a:rPr lang="ru-RU" dirty="0" smtClean="0"/>
              <a:t>? </a:t>
            </a:r>
            <a:r>
              <a:rPr lang="ru-RU" dirty="0" err="1" smtClean="0"/>
              <a:t>Мікро</a:t>
            </a:r>
            <a:r>
              <a:rPr lang="ru-RU" dirty="0" smtClean="0"/>
              <a:t> в макро?</a:t>
            </a:r>
            <a:endParaRPr lang="en-US" dirty="0"/>
          </a:p>
        </p:txBody>
      </p:sp>
      <p:pic>
        <p:nvPicPr>
          <p:cNvPr id="5" name="Content Placeholder 4" descr="Screen Shot 2015-09-16 at 11.41.2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r="-100"/>
          <a:stretch>
            <a:fillRect/>
          </a:stretch>
        </p:blipFill>
        <p:spPr>
          <a:xfrm>
            <a:off x="457200" y="1432134"/>
            <a:ext cx="822960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Практичний семінар. КНУ Шевченка. 2015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199" y="5975657"/>
            <a:ext cx="8413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Sønderskov</a:t>
            </a:r>
            <a:r>
              <a:rPr lang="en-US" sz="1400" dirty="0"/>
              <a:t>, K. M., &amp; Dinesen, P. T. (2014). Danish </a:t>
            </a:r>
            <a:r>
              <a:rPr lang="en-US" sz="1400" dirty="0" err="1"/>
              <a:t>Exceptionalism</a:t>
            </a:r>
            <a:r>
              <a:rPr lang="en-US" sz="1400" dirty="0"/>
              <a:t>: Explaining the Unique Increase in Social Trust over the Past 30 Years. European Sociological Review, jcu073.</a:t>
            </a:r>
          </a:p>
        </p:txBody>
      </p:sp>
    </p:spTree>
    <p:extLst>
      <p:ext uri="{BB962C8B-B14F-4D97-AF65-F5344CB8AC3E}">
        <p14:creationId xmlns:p14="http://schemas.microsoft.com/office/powerpoint/2010/main" val="3063768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3949</TotalTime>
  <Words>946</Words>
  <Application>Microsoft Macintosh PowerPoint</Application>
  <PresentationFormat>On-screen Show (4:3)</PresentationFormat>
  <Paragraphs>182</Paragraphs>
  <Slides>39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Document</vt:lpstr>
      <vt:lpstr>Мережевий аналіз віртуальних соціальних мереж</vt:lpstr>
      <vt:lpstr>PowerPoint Presentation</vt:lpstr>
      <vt:lpstr>План дій</vt:lpstr>
      <vt:lpstr>Що таке мережевий аналіз?</vt:lpstr>
      <vt:lpstr>Раніше соціологи бачили так</vt:lpstr>
      <vt:lpstr>Так світ бачать тепер</vt:lpstr>
      <vt:lpstr>Теоретичні засади?</vt:lpstr>
      <vt:lpstr>Човник Колмана</vt:lpstr>
      <vt:lpstr>Макро в мікро? Мікро в макро?</vt:lpstr>
      <vt:lpstr>Макро-мікро і мережі</vt:lpstr>
      <vt:lpstr>Мікро-макро і мережі</vt:lpstr>
      <vt:lpstr>Зв’язок мереж і капіталу</vt:lpstr>
      <vt:lpstr>Позиція в мережі</vt:lpstr>
      <vt:lpstr>Мережа і поведінка</vt:lpstr>
      <vt:lpstr>The Spread of Obesity in a Large Social Network over 32 Years   </vt:lpstr>
      <vt:lpstr>Порогові ефекти</vt:lpstr>
      <vt:lpstr>Основні параметри МА</vt:lpstr>
      <vt:lpstr>Позиція в мережі</vt:lpstr>
      <vt:lpstr>Діади та тріди</vt:lpstr>
      <vt:lpstr>Структурний баланс</vt:lpstr>
      <vt:lpstr>Віртуальні мережі</vt:lpstr>
      <vt:lpstr>Інтернет і соціальний капітал</vt:lpstr>
      <vt:lpstr>The Structure of Online Activism  </vt:lpstr>
      <vt:lpstr>Дослідження євромайдану</vt:lpstr>
      <vt:lpstr>Тип повідомлень, %</vt:lpstr>
      <vt:lpstr>Описові статистики</vt:lpstr>
      <vt:lpstr>Likes, Shares, Comments</vt:lpstr>
      <vt:lpstr>Comment/Share ratio</vt:lpstr>
      <vt:lpstr>PowerPoint Presentation</vt:lpstr>
      <vt:lpstr>PowerPoint Presentation</vt:lpstr>
      <vt:lpstr>PowerPoint Presentation</vt:lpstr>
      <vt:lpstr>PowerPoint Presentation</vt:lpstr>
      <vt:lpstr>Приклади</vt:lpstr>
      <vt:lpstr>PowerPoint Presentation</vt:lpstr>
      <vt:lpstr>PowerPoint Presentation</vt:lpstr>
      <vt:lpstr>PowerPoint Presentation</vt:lpstr>
      <vt:lpstr>PowerPoint Presentation</vt:lpstr>
      <vt:lpstr>Дякую за увагу</vt:lpstr>
      <vt:lpstr>Завдання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Сетевой анализ онлайн</dc:title>
  <dc:creator>Tymofii Brik</dc:creator>
  <cp:lastModifiedBy>Tymofii Brik</cp:lastModifiedBy>
  <cp:revision>35</cp:revision>
  <dcterms:created xsi:type="dcterms:W3CDTF">2015-07-06T16:54:41Z</dcterms:created>
  <dcterms:modified xsi:type="dcterms:W3CDTF">2015-09-18T12:17:26Z</dcterms:modified>
</cp:coreProperties>
</file>