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8" r:id="rId6"/>
    <p:sldId id="305" r:id="rId7"/>
    <p:sldId id="306" r:id="rId8"/>
    <p:sldId id="261" r:id="rId9"/>
    <p:sldId id="260" r:id="rId10"/>
    <p:sldId id="263" r:id="rId11"/>
    <p:sldId id="289" r:id="rId12"/>
    <p:sldId id="290" r:id="rId13"/>
    <p:sldId id="291" r:id="rId14"/>
    <p:sldId id="307" r:id="rId15"/>
    <p:sldId id="292" r:id="rId16"/>
    <p:sldId id="293" r:id="rId17"/>
    <p:sldId id="294" r:id="rId18"/>
    <p:sldId id="308" r:id="rId19"/>
    <p:sldId id="295" r:id="rId20"/>
    <p:sldId id="309" r:id="rId21"/>
    <p:sldId id="312" r:id="rId22"/>
    <p:sldId id="311" r:id="rId23"/>
    <p:sldId id="313" r:id="rId24"/>
    <p:sldId id="315" r:id="rId25"/>
    <p:sldId id="310" r:id="rId26"/>
    <p:sldId id="31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 SemiBold" panose="00000700000000000000" pitchFamily="50" charset="-52"/>
      <p:regular r:id="rId33"/>
      <p:bold r:id="rId34"/>
      <p:italic r:id="rId35"/>
      <p:boldItalic r:id="rId36"/>
    </p:embeddedFont>
    <p:embeddedFont>
      <p:font typeface="Montserrat" panose="020B0604020202020204" charset="-52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EBCFAC-7887-4555-B84C-40612EA71233}">
  <a:tblStyle styleId="{E0EBCFAC-7887-4555-B84C-40612EA712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Тональность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4A-45C3-BF3F-FCE064D6B20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4A-45C3-BF3F-FCE064D6B20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4A-45C3-BF3F-FCE064D6B200}"/>
              </c:ext>
            </c:extLst>
          </c:dPt>
          <c:dLbls>
            <c:dLbl>
              <c:idx val="0"/>
              <c:layout>
                <c:manualLayout>
                  <c:x val="0.1066335901505602"/>
                  <c:y val="2.10199197035206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4A-45C3-BF3F-FCE064D6B200}"/>
                </c:ext>
              </c:extLst>
            </c:dLbl>
            <c:dLbl>
              <c:idx val="1"/>
              <c:layout>
                <c:manualLayout>
                  <c:x val="0.23722823937406753"/>
                  <c:y val="-6.59120064617285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4A-45C3-BF3F-FCE064D6B200}"/>
                </c:ext>
              </c:extLst>
            </c:dLbl>
            <c:dLbl>
              <c:idx val="2"/>
              <c:layout>
                <c:manualLayout>
                  <c:x val="-8.7363541661337349E-2"/>
                  <c:y val="9.904618235377964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4A-45C3-BF3F-FCE064D6B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 SemiBold" panose="000007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Позитивная</c:v>
                </c:pt>
                <c:pt idx="1">
                  <c:v>Нейтральная</c:v>
                </c:pt>
                <c:pt idx="2">
                  <c:v>Негативная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35</c:v>
                </c:pt>
                <c:pt idx="1">
                  <c:v>691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A-45C3-BF3F-FCE064D6B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 SemiBold" panose="000007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упоминаний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9-4606-963B-04A37B3CDC1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DE9-4606-963B-04A37B3CDC1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9-4606-963B-04A37B3CDC1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88-4F23-A5F1-F20399A3626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88-4F23-A5F1-F20399A3626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88-4F23-A5F1-F20399A36261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88-4F23-A5F1-F20399A36261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88-4F23-A5F1-F20399A36261}"/>
              </c:ext>
            </c:extLst>
          </c:dPt>
          <c:dLbls>
            <c:dLbl>
              <c:idx val="0"/>
              <c:layout>
                <c:manualLayout>
                  <c:x val="-2.1930255767376367E-3"/>
                  <c:y val="-3.8713058868247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9-4606-963B-04A37B3CDC1D}"/>
                </c:ext>
              </c:extLst>
            </c:dLbl>
            <c:dLbl>
              <c:idx val="1"/>
              <c:layout>
                <c:manualLayout>
                  <c:x val="-2.906120046179942E-2"/>
                  <c:y val="-2.374150710315009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9-4606-963B-04A37B3CDC1D}"/>
                </c:ext>
              </c:extLst>
            </c:dLbl>
            <c:dLbl>
              <c:idx val="2"/>
              <c:layout>
                <c:manualLayout>
                  <c:x val="-7.3010596747741061E-2"/>
                  <c:y val="0.135636907872855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9-4606-963B-04A37B3CD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 SemiBold" panose="000007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facebook.com</c:v>
                </c:pt>
                <c:pt idx="1">
                  <c:v>telegram.me</c:v>
                </c:pt>
                <c:pt idx="2">
                  <c:v>instagram.com</c:v>
                </c:pt>
                <c:pt idx="3">
                  <c:v>glavcom.ua</c:v>
                </c:pt>
                <c:pt idx="4">
                  <c:v>youtube.com</c:v>
                </c:pt>
                <c:pt idx="5">
                  <c:v>twitter.com</c:v>
                </c:pt>
                <c:pt idx="6">
                  <c:v>m.glavcom.ua</c:v>
                </c:pt>
                <c:pt idx="7">
                  <c:v>Другие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310</c:v>
                </c:pt>
                <c:pt idx="1">
                  <c:v>297</c:v>
                </c:pt>
                <c:pt idx="2">
                  <c:v>87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9-4606-963B-04A37B3C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74016548446846E-2"/>
          <c:y val="0.8325767559916043"/>
          <c:w val="0.89266478415086203"/>
          <c:h val="0.1324003453754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 SemiBold" panose="000007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упоминаний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ontserrat SemiBold" panose="000007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60+</c:v>
                </c:pt>
                <c:pt idx="1">
                  <c:v>45-59</c:v>
                </c:pt>
                <c:pt idx="2">
                  <c:v>35-44</c:v>
                </c:pt>
                <c:pt idx="3">
                  <c:v>25-34</c:v>
                </c:pt>
                <c:pt idx="4">
                  <c:v>18-24</c:v>
                </c:pt>
                <c:pt idx="5">
                  <c:v>&lt;18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6-404B-AB68-2478A6A32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687128"/>
        <c:axId val="667686144"/>
      </c:barChart>
      <c:catAx>
        <c:axId val="667687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 SemiBold" panose="000007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667686144"/>
        <c:crosses val="autoZero"/>
        <c:auto val="1"/>
        <c:lblAlgn val="ctr"/>
        <c:lblOffset val="100"/>
        <c:noMultiLvlLbl val="0"/>
      </c:catAx>
      <c:valAx>
        <c:axId val="66768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 SemiBold" panose="000007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66768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Гендер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DC-4A05-A0F1-B3C495B2390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C-4A05-A0F1-B3C495B2390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C-4A05-A0F1-B3C495B2390B}"/>
              </c:ext>
            </c:extLst>
          </c:dPt>
          <c:dLbls>
            <c:dLbl>
              <c:idx val="0"/>
              <c:layout>
                <c:manualLayout>
                  <c:x val="9.1277386194548813E-3"/>
                  <c:y val="1.05502073542048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DC-4A05-A0F1-B3C495B2390B}"/>
                </c:ext>
              </c:extLst>
            </c:dLbl>
            <c:dLbl>
              <c:idx val="1"/>
              <c:layout>
                <c:manualLayout>
                  <c:x val="-0.15013264337697343"/>
                  <c:y val="-9.331082164997085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C-4A05-A0F1-B3C495B2390B}"/>
                </c:ext>
              </c:extLst>
            </c:dLbl>
            <c:dLbl>
              <c:idx val="2"/>
              <c:layout>
                <c:manualLayout>
                  <c:x val="-3.276731340910205E-2"/>
                  <c:y val="4.7607445373960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DC-4A05-A0F1-B3C495B23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ontserrat SemiBold" panose="000007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Сообщество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166</c:v>
                </c:pt>
                <c:pt idx="1">
                  <c:v>318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C-4A05-A0F1-B3C495B23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 SemiBold" panose="000007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 SemiBold" panose="000007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Чат абитуриентов</c:v>
                </c:pt>
                <c:pt idx="1">
                  <c:v>Официальна страница</c:v>
                </c:pt>
                <c:pt idx="2">
                  <c:v>Лекции/воркшопы/конференции</c:v>
                </c:pt>
                <c:pt idx="3">
                  <c:v>Конкурс эссе</c:v>
                </c:pt>
                <c:pt idx="4">
                  <c:v>Митинг против Портнова</c:v>
                </c:pt>
                <c:pt idx="5">
                  <c:v>Развлечения</c:v>
                </c:pt>
                <c:pt idx="6">
                  <c:v>Интервью А.Полторакова</c:v>
                </c:pt>
                <c:pt idx="7">
                  <c:v>Факультетская жизнь</c:v>
                </c:pt>
                <c:pt idx="8">
                  <c:v>Батл "Коммуникация и влияние"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254</c:v>
                </c:pt>
                <c:pt idx="1">
                  <c:v>73</c:v>
                </c:pt>
                <c:pt idx="2">
                  <c:v>67</c:v>
                </c:pt>
                <c:pt idx="3">
                  <c:v>57</c:v>
                </c:pt>
                <c:pt idx="4">
                  <c:v>37</c:v>
                </c:pt>
                <c:pt idx="5">
                  <c:v>35</c:v>
                </c:pt>
                <c:pt idx="6">
                  <c:v>31</c:v>
                </c:pt>
                <c:pt idx="7">
                  <c:v>27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4-4E7E-84EB-6056FC173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850128"/>
        <c:axId val="395851112"/>
      </c:barChart>
      <c:catAx>
        <c:axId val="3958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 SemiBold" panose="000007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395851112"/>
        <c:crosses val="autoZero"/>
        <c:auto val="1"/>
        <c:lblAlgn val="ctr"/>
        <c:lblOffset val="100"/>
        <c:noMultiLvlLbl val="0"/>
      </c:catAx>
      <c:valAx>
        <c:axId val="395851112"/>
        <c:scaling>
          <c:orientation val="minMax"/>
          <c:max val="2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Montserrat SemiBold" panose="000007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39585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d1473f43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1d1473f43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24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22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84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22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47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3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2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40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d1473f43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1d1473f43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29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1d1473f4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1d1473f4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6316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01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000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263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788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164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15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d1473f4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d1473f4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72a4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672a4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72a4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672a4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88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72a4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672a4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5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72a4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672a4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29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6cea3f5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16cea3f5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d1473f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d1473f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304625" y="1600650"/>
            <a:ext cx="8625600" cy="19687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Использование </a:t>
            </a:r>
            <a:r>
              <a:rPr lang="en-US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SML </a:t>
            </a:r>
            <a:br>
              <a:rPr lang="en-US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в социальных исследованиях. </a:t>
            </a:r>
            <a:r>
              <a:rPr lang="en-US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-US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На примере </a:t>
            </a:r>
            <a:r>
              <a:rPr lang="en-US" sz="3600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YouScan</a:t>
            </a:r>
            <a:r>
              <a:rPr lang="ru-RU" sz="36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3600" dirty="0"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1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18125" y="2074650"/>
            <a:ext cx="778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3000" b="1" dirty="0" err="1">
                <a:latin typeface="Montserrat SemiBold" panose="00000700000000000000" pitchFamily="50" charset="-52"/>
                <a:ea typeface="Montserrat SemiBold"/>
                <a:cs typeface="Montserrat SemiBold"/>
                <a:sym typeface="Montserrat SemiBold"/>
              </a:rPr>
              <a:t>YouScan</a:t>
            </a:r>
            <a:r>
              <a:rPr lang="ru-RU" sz="3000" b="1" dirty="0">
                <a:latin typeface="Montserrat SemiBold" panose="00000700000000000000" pitchFamily="50" charset="-52"/>
                <a:ea typeface="Montserrat SemiBold"/>
                <a:cs typeface="Montserrat SemiBold"/>
                <a:sym typeface="Montserrat SemiBold"/>
              </a:rPr>
              <a:t> – инструмент мониторинга социальных медиа</a:t>
            </a:r>
            <a:endParaRPr sz="3000" b="1" dirty="0">
              <a:latin typeface="Montserrat SemiBold" panose="00000700000000000000" pitchFamily="50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1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Создание темы (поисковый запрос)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39511" y="725100"/>
            <a:ext cx="8668989" cy="358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YouScan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мониторит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больше 100 тыс. источников и 150 млн. упоминаний в день</a:t>
            </a: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Если 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краулер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видит слово, соответствующее поисковому запросу, то оно попадает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тему</a:t>
            </a: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Тема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— это поисковый запрос, который состоит из перечня ключевых слов (варианты и комбинации названия вашего объекта мониторинга), соединенные логическими операторами (И/ИЛИ, стоп слова и т.д.)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1" y="4048269"/>
            <a:ext cx="8213557" cy="7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Параметры упоминания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387901" y="648900"/>
            <a:ext cx="3422099" cy="364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При попадании упоминания  в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тему,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прописывается 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дата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публикации, 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источник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, 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информация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об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автор(к)е, 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вовлечение, тональность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язык, </a:t>
            </a:r>
            <a:r>
              <a:rPr lang="ru-RU" sz="2000" u="sng" dirty="0" err="1" smtClean="0">
                <a:latin typeface="Montserrat"/>
                <a:ea typeface="Montserrat"/>
                <a:cs typeface="Montserrat"/>
                <a:sym typeface="Montserrat"/>
              </a:rPr>
              <a:t>автокатегории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000" dirty="0" smtClean="0">
                <a:latin typeface="Montserrat"/>
                <a:ea typeface="Montserrat"/>
                <a:cs typeface="Montserrat"/>
                <a:sym typeface="Montserrat"/>
              </a:rPr>
              <a:t>WOM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, статья, промо, </a:t>
            </a:r>
            <a:r>
              <a:rPr lang="ru-RU" sz="2000" dirty="0" err="1" smtClean="0">
                <a:latin typeface="Montserrat"/>
                <a:ea typeface="Montserrat"/>
                <a:cs typeface="Montserrat"/>
                <a:sym typeface="Montserrat"/>
              </a:rPr>
              <a:t>тизер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, подпись, список, коммерция,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рецепт,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 err="1" smtClean="0">
                <a:latin typeface="Montserrat"/>
                <a:ea typeface="Montserrat"/>
                <a:cs typeface="Montserrat"/>
                <a:sym typeface="Montserrat"/>
              </a:rPr>
              <a:t>балаготворительнось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2000" dirty="0" err="1" smtClean="0">
                <a:latin typeface="Montserrat"/>
                <a:ea typeface="Montserrat"/>
                <a:cs typeface="Montserrat"/>
                <a:sym typeface="Montserrat"/>
              </a:rPr>
              <a:t>интент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, бот)</a:t>
            </a:r>
            <a:r>
              <a:rPr lang="en-US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и др. инфо.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643" y="891339"/>
            <a:ext cx="5234857" cy="386958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74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Тренды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349800" y="369766"/>
            <a:ext cx="8293445" cy="89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Упоминания, касающиеся одной темы, объединяются в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тренды. О проявлении трендов пользователи оперативно уведомляются через </a:t>
            </a:r>
            <a:r>
              <a:rPr lang="en-US" sz="2000" dirty="0" smtClean="0">
                <a:latin typeface="Montserrat"/>
                <a:ea typeface="Montserrat"/>
                <a:cs typeface="Montserrat"/>
                <a:sym typeface="Montserrat"/>
              </a:rPr>
              <a:t>e-mail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Telegram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Slack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и CRM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системы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21" t="7560"/>
          <a:stretch/>
        </p:blipFill>
        <p:spPr>
          <a:xfrm>
            <a:off x="489285" y="1596190"/>
            <a:ext cx="8192060" cy="333471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29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6678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Распознавание изображений. Что распознается?(1)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311700" y="648900"/>
            <a:ext cx="5062405" cy="373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Если в упоминании есть изображение, то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искусственный интеллект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распознает: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Тип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изображения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: картинка это или фотография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Подтипы фотографий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2000" dirty="0" err="1" smtClean="0">
                <a:latin typeface="Montserrat"/>
                <a:ea typeface="Montserrat"/>
                <a:cs typeface="Montserrat"/>
                <a:sym typeface="Montserrat"/>
              </a:rPr>
              <a:t>селфи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, монохромные фотографии, натюрморты и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макроснимки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Логотипы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брендов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449" t="13541" r="4633" b="4939"/>
          <a:stretch/>
        </p:blipFill>
        <p:spPr>
          <a:xfrm>
            <a:off x="5559979" y="965148"/>
            <a:ext cx="3348521" cy="39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75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Распознавание изображений. Что </a:t>
            </a:r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распознается</a:t>
            </a:r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?(2)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311700" y="648900"/>
            <a:ext cx="4950111" cy="373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Различные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объекты и 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сцены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Действия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: бег, катание на велосипеде, приготовление пищи, публичные выступления, плавание, вождение машины и еще около 60 видов активностей.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Люди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: гендер, возраст, профессия или род занятий: например, танцор, музыкант, атлет, оратор, модель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Преобладающие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цвета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на фотографии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17999"/>
          <a:stretch/>
        </p:blipFill>
        <p:spPr>
          <a:xfrm>
            <a:off x="5511456" y="1171304"/>
            <a:ext cx="3512229" cy="35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75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Распознавание изображений. Что распознается</a:t>
            </a:r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?(3)</a:t>
            </a:r>
            <a:endParaRPr sz="2400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1435"/>
          <a:stretch/>
        </p:blipFill>
        <p:spPr>
          <a:xfrm>
            <a:off x="387900" y="725100"/>
            <a:ext cx="8520600" cy="42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Распознавание изображений. Для чего?(1)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27479" y="725100"/>
            <a:ext cx="4737553" cy="373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</a:pP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омогает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больше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узнать о целевой аудитории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— чем она делится, какие виды фотографий набирают больше комментариев и 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лайков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, какие становятся вирусными?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Оценить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видимость бренда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как спонсора спортивного или общественного мероприятия, или же спортивной команды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975" y="1379871"/>
            <a:ext cx="38195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Распознавание изображений. </a:t>
            </a:r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Для чего</a:t>
            </a:r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?(2)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27478" y="725100"/>
            <a:ext cx="5427363" cy="373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Лучше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понимать, в каком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окружении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используется продукт (Насколько часто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продукт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используют в доме? На улице? На природе? Какие еще объекты часто присутствуют «в кадре» вместе с твоим продуктом? Меняется ли это окружение со временем? Влияют ли на это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рекламные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компании) 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Находить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«неявные» упоминания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бренда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, когда пользователи размещают отзывы о бренде без упоминания в тексте.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5707"/>
          <a:stretch/>
        </p:blipFill>
        <p:spPr>
          <a:xfrm>
            <a:off x="5735052" y="1055034"/>
            <a:ext cx="3261679" cy="36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18125" y="2074650"/>
            <a:ext cx="778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30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Факультет социологии – объект мониторинга </a:t>
            </a:r>
            <a:r>
              <a:rPr lang="en-US" sz="3000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YouScan</a:t>
            </a:r>
            <a:endParaRPr sz="3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10" cy="184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843504" y="2178924"/>
            <a:ext cx="778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Основ</a:t>
            </a:r>
            <a:r>
              <a:rPr lang="ru-RU" sz="30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ы</a:t>
            </a:r>
            <a:r>
              <a:rPr lang="ru" sz="30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0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SML</a:t>
            </a:r>
            <a:endParaRPr sz="3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1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Общие сведения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725100"/>
            <a:ext cx="8476114" cy="441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367" y="181314"/>
            <a:ext cx="2504447" cy="5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География упоминаний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" y="793279"/>
            <a:ext cx="8547628" cy="4171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002" y="1070830"/>
            <a:ext cx="4153423" cy="33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Тональность и источники упоминаний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81513047"/>
              </p:ext>
            </p:extLst>
          </p:nvPr>
        </p:nvGraphicFramePr>
        <p:xfrm>
          <a:off x="-433754" y="1517301"/>
          <a:ext cx="5081954" cy="336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02478880"/>
              </p:ext>
            </p:extLst>
          </p:nvPr>
        </p:nvGraphicFramePr>
        <p:xfrm>
          <a:off x="3989196" y="1517300"/>
          <a:ext cx="5154804" cy="362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9301" y="1104733"/>
            <a:ext cx="287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SemiBold" panose="00000700000000000000" pitchFamily="50" charset="-52"/>
              </a:rPr>
              <a:t>Тональность упоминаний</a:t>
            </a:r>
            <a:endParaRPr lang="ru-RU" dirty="0">
              <a:latin typeface="Montserrat SemiBold" panose="000007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5959" y="1104733"/>
            <a:ext cx="329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SemiBold" panose="00000700000000000000" pitchFamily="50" charset="-52"/>
              </a:rPr>
              <a:t>Источники упоминаний</a:t>
            </a:r>
            <a:endParaRPr lang="ru-RU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02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Демография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042" y="1080286"/>
            <a:ext cx="287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SemiBold" panose="00000700000000000000" pitchFamily="50" charset="-52"/>
              </a:rPr>
              <a:t>Распределение по гендеру</a:t>
            </a:r>
            <a:endParaRPr lang="ru-RU" dirty="0">
              <a:latin typeface="Montserrat SemiBold" panose="000007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781" y="1080285"/>
            <a:ext cx="329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SemiBold" panose="00000700000000000000" pitchFamily="50" charset="-52"/>
              </a:rPr>
              <a:t>Распределение по возрасту, </a:t>
            </a:r>
            <a:r>
              <a:rPr lang="en-US" dirty="0" smtClean="0">
                <a:latin typeface="Montserrat SemiBold" panose="00000700000000000000" pitchFamily="50" charset="-52"/>
              </a:rPr>
              <a:t>N</a:t>
            </a:r>
            <a:endParaRPr lang="ru-RU" dirty="0">
              <a:latin typeface="Montserrat SemiBold" panose="00000700000000000000" pitchFamily="50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18418531"/>
              </p:ext>
            </p:extLst>
          </p:nvPr>
        </p:nvGraphicFramePr>
        <p:xfrm>
          <a:off x="5155427" y="1388063"/>
          <a:ext cx="3753073" cy="339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12881032"/>
              </p:ext>
            </p:extLst>
          </p:nvPr>
        </p:nvGraphicFramePr>
        <p:xfrm>
          <a:off x="208073" y="1306419"/>
          <a:ext cx="4947354" cy="347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77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ea typeface="Montserrat"/>
                <a:cs typeface="Calibri" panose="020F0502020204030204" pitchFamily="34" charset="0"/>
                <a:sym typeface="Montserrat"/>
              </a:rPr>
              <a:t>Основные темы упоминаний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29618348"/>
              </p:ext>
            </p:extLst>
          </p:nvPr>
        </p:nvGraphicFramePr>
        <p:xfrm>
          <a:off x="387900" y="951732"/>
          <a:ext cx="832402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8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Облако слов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96" y="725100"/>
            <a:ext cx="5287021" cy="43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ea typeface="Montserrat"/>
                <a:cs typeface="Calibri" panose="020F0502020204030204" pitchFamily="34" charset="0"/>
                <a:sym typeface="Montserrat"/>
              </a:rPr>
              <a:t>ТОП </a:t>
            </a:r>
            <a:r>
              <a:rPr lang="ru-RU" sz="2400" b="1" dirty="0" smtClean="0">
                <a:ea typeface="Montserrat"/>
                <a:cs typeface="Calibri" panose="020F0502020204030204" pitchFamily="34" charset="0"/>
                <a:sym typeface="Montserrat"/>
              </a:rPr>
              <a:t>авторов(к) </a:t>
            </a:r>
            <a:r>
              <a:rPr lang="ru-RU" sz="2400" b="1" dirty="0">
                <a:ea typeface="Montserrat"/>
                <a:cs typeface="Calibri" panose="020F0502020204030204" pitchFamily="34" charset="0"/>
                <a:sym typeface="Montserrat"/>
              </a:rPr>
              <a:t>по вовлечению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" y="648900"/>
            <a:ext cx="7935834" cy="44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</a:rPr>
              <a:t>Что такое SML?</a:t>
            </a:r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387900" y="1122947"/>
            <a:ext cx="7721384" cy="340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err="1">
                <a:latin typeface="Montserrat SemiBold" panose="00000700000000000000" pitchFamily="50" charset="-52"/>
              </a:rPr>
              <a:t>Social</a:t>
            </a:r>
            <a:r>
              <a:rPr lang="ru-RU" sz="2000" b="1" dirty="0">
                <a:latin typeface="Montserrat SemiBold" panose="00000700000000000000" pitchFamily="50" charset="-52"/>
              </a:rPr>
              <a:t> </a:t>
            </a:r>
            <a:r>
              <a:rPr lang="ru-RU" sz="2000" b="1" dirty="0" err="1">
                <a:latin typeface="Montserrat SemiBold" panose="00000700000000000000" pitchFamily="50" charset="-52"/>
              </a:rPr>
              <a:t>media</a:t>
            </a:r>
            <a:r>
              <a:rPr lang="ru-RU" sz="2000" b="1" dirty="0">
                <a:latin typeface="Montserrat SemiBold" panose="00000700000000000000" pitchFamily="50" charset="-52"/>
              </a:rPr>
              <a:t> </a:t>
            </a:r>
            <a:r>
              <a:rPr lang="en-US" sz="2000" b="1" dirty="0" err="1">
                <a:latin typeface="Montserrat SemiBold" panose="00000700000000000000" pitchFamily="50" charset="-52"/>
              </a:rPr>
              <a:t>l</a:t>
            </a:r>
            <a:r>
              <a:rPr lang="ru-RU" sz="2000" b="1" dirty="0" err="1" smtClean="0">
                <a:latin typeface="Montserrat SemiBold" panose="00000700000000000000" pitchFamily="50" charset="-52"/>
              </a:rPr>
              <a:t>istening</a:t>
            </a:r>
            <a:r>
              <a:rPr lang="ru-RU" sz="2000" b="1" dirty="0" smtClean="0">
                <a:latin typeface="Montserrat SemiBold" panose="00000700000000000000" pitchFamily="50" charset="-52"/>
              </a:rPr>
              <a:t> </a:t>
            </a:r>
            <a:r>
              <a:rPr lang="ru-RU" sz="2000" dirty="0">
                <a:latin typeface="Montserrat" panose="020B0604020202020204" charset="-52"/>
              </a:rPr>
              <a:t>– это процесс мониторинга социальных медиа (социальных сетей, новостных сайтов, блогов, мессенджеров и т.д.) с целью отслеживания упоминаний (как </a:t>
            </a:r>
            <a:r>
              <a:rPr lang="ru-RU" sz="2000" dirty="0" smtClean="0">
                <a:latin typeface="Montserrat" panose="020B0604020202020204" charset="-52"/>
              </a:rPr>
              <a:t>текстуального</a:t>
            </a:r>
            <a:r>
              <a:rPr lang="en-US" sz="2000" dirty="0">
                <a:latin typeface="Montserrat" panose="020B0604020202020204" charset="-52"/>
              </a:rPr>
              <a:t>,</a:t>
            </a:r>
            <a:r>
              <a:rPr lang="ru-RU" sz="2000" dirty="0" smtClean="0">
                <a:latin typeface="Montserrat" panose="020B0604020202020204" charset="-52"/>
              </a:rPr>
              <a:t> </a:t>
            </a:r>
            <a:r>
              <a:rPr lang="ru-RU" sz="2000" dirty="0">
                <a:latin typeface="Montserrat" panose="020B0604020202020204" charset="-52"/>
              </a:rPr>
              <a:t>так и визуального характера) определенного объекта. </a:t>
            </a:r>
          </a:p>
          <a:p>
            <a:r>
              <a:rPr lang="ru-RU" sz="2000" dirty="0">
                <a:latin typeface="Montserrat" panose="020B0604020202020204" charset="-52"/>
              </a:rPr>
              <a:t> </a:t>
            </a:r>
            <a:endParaRPr lang="en-US" sz="2000" dirty="0" smtClean="0">
              <a:latin typeface="Montserrat" panose="020B0604020202020204" charset="-52"/>
            </a:endParaRPr>
          </a:p>
          <a:p>
            <a:endParaRPr lang="ru-RU" sz="2000" dirty="0">
              <a:latin typeface="Montserrat" panose="020B0604020202020204" charset="-52"/>
            </a:endParaRPr>
          </a:p>
          <a:p>
            <a:r>
              <a:rPr lang="ru-RU" sz="2000" b="1" dirty="0">
                <a:latin typeface="Montserrat SemiBold" panose="00000700000000000000" pitchFamily="50" charset="-52"/>
              </a:rPr>
              <a:t>Объектом</a:t>
            </a:r>
            <a:r>
              <a:rPr lang="ru-RU" sz="2000" dirty="0">
                <a:latin typeface="Montserrat" panose="020B0604020202020204" charset="-52"/>
              </a:rPr>
              <a:t> мониторинга может быть бренд, компания, персона, рекламная кампания, событие, целая сфера (например, образование, медицина.) </a:t>
            </a:r>
            <a:r>
              <a:rPr lang="ru-RU" sz="2000" dirty="0" smtClean="0">
                <a:latin typeface="Montserrat" panose="020B0604020202020204" charset="-52"/>
              </a:rPr>
              <a:t>‌‌или актуальные темы для определенной группы </a:t>
            </a:r>
            <a:r>
              <a:rPr lang="ru-RU" sz="2000" dirty="0">
                <a:latin typeface="Montserrat" panose="020B0604020202020204" charset="-52"/>
              </a:rPr>
              <a:t>людей </a:t>
            </a:r>
            <a:r>
              <a:rPr lang="ru-RU" sz="2000" dirty="0" smtClean="0">
                <a:latin typeface="Montserrat" panose="020B0604020202020204" charset="-52"/>
              </a:rPr>
              <a:t>(о чем и что </a:t>
            </a:r>
            <a:r>
              <a:rPr lang="ru-RU" sz="2000" dirty="0">
                <a:latin typeface="Montserrat" panose="020B0604020202020204" charset="-52"/>
              </a:rPr>
              <a:t>говорят подростки, </a:t>
            </a:r>
            <a:r>
              <a:rPr lang="ru-RU" sz="2000" dirty="0" err="1" smtClean="0">
                <a:latin typeface="Montserrat" panose="020B0604020202020204" charset="-52"/>
              </a:rPr>
              <a:t>миллениалы</a:t>
            </a:r>
            <a:r>
              <a:rPr lang="ru-RU" sz="2000" dirty="0" smtClean="0">
                <a:latin typeface="Montserrat" panose="020B0604020202020204" charset="-52"/>
              </a:rPr>
              <a:t>) и т.д.</a:t>
            </a:r>
            <a:endParaRPr lang="ru-RU" sz="2000" dirty="0">
              <a:latin typeface="Montserrat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83" y="76200"/>
            <a:ext cx="169545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Основные задачи мониторинга </a:t>
            </a:r>
            <a:r>
              <a:rPr lang="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(</a:t>
            </a:r>
            <a:r>
              <a:rPr lang="en-US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1</a:t>
            </a:r>
            <a:r>
              <a:rPr lang="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210483" y="1122946"/>
            <a:ext cx="7144822" cy="370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 panose="020B0604020202020204" charset="-52"/>
              </a:rPr>
              <a:t>Управление репутацией </a:t>
            </a:r>
            <a:r>
              <a:rPr lang="ru-RU" sz="2000" dirty="0">
                <a:latin typeface="Montserrat" panose="020B0604020202020204" charset="-52"/>
              </a:rPr>
              <a:t>в социальных сетях, анализ и отслеживание имиджа (собственного и </a:t>
            </a:r>
            <a:r>
              <a:rPr lang="ru-RU" sz="2000" dirty="0" smtClean="0">
                <a:latin typeface="Montserrat" panose="020B0604020202020204" charset="-52"/>
              </a:rPr>
              <a:t>конкурентов), проработка негатива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 panose="020B0604020202020204" charset="-52"/>
              </a:rPr>
              <a:t>Рейтинги</a:t>
            </a:r>
            <a:r>
              <a:rPr lang="ru-RU" sz="2000" dirty="0">
                <a:latin typeface="Montserrat" panose="020B0604020202020204" charset="-52"/>
              </a:rPr>
              <a:t> (оценка положения </a:t>
            </a:r>
            <a:r>
              <a:rPr lang="ru-RU" sz="2000" dirty="0" smtClean="0">
                <a:latin typeface="Montserrat" panose="020B0604020202020204" charset="-52"/>
              </a:rPr>
              <a:t>среди конкурентов)</a:t>
            </a:r>
            <a:endParaRPr lang="ru-RU" sz="2000" dirty="0">
              <a:latin typeface="Montserrat" panose="020B0604020202020204" charset="-52"/>
            </a:endParaRP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tserrat" panose="020B0604020202020204" charset="-52"/>
              </a:rPr>
              <a:t>Выявление </a:t>
            </a:r>
            <a:r>
              <a:rPr lang="ru-RU" sz="2000" u="sng" dirty="0">
                <a:latin typeface="Montserrat" panose="020B0604020202020204" charset="-52"/>
              </a:rPr>
              <a:t>драйверов и барьеров </a:t>
            </a:r>
            <a:r>
              <a:rPr lang="ru-RU" sz="2000" dirty="0">
                <a:latin typeface="Montserrat" panose="020B0604020202020204" charset="-52"/>
              </a:rPr>
              <a:t>к совершению целевого действия (покупке, голосу на выборах, поступлению на факультет)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tserrat" panose="020B0604020202020204" charset="-52"/>
              </a:rPr>
              <a:t>Оценка </a:t>
            </a:r>
            <a:r>
              <a:rPr lang="ru-RU" sz="2000" dirty="0">
                <a:latin typeface="Montserrat" panose="020B0604020202020204" charset="-52"/>
              </a:rPr>
              <a:t>незаполненных </a:t>
            </a:r>
            <a:r>
              <a:rPr lang="ru-RU" sz="2000" u="sng" dirty="0">
                <a:latin typeface="Montserrat" panose="020B0604020202020204" charset="-52"/>
              </a:rPr>
              <a:t>ниш</a:t>
            </a:r>
            <a:r>
              <a:rPr lang="ru-RU" sz="2000" dirty="0">
                <a:latin typeface="Montserrat" panose="020B0604020202020204" charset="-52"/>
              </a:rPr>
              <a:t> на </a:t>
            </a:r>
            <a:r>
              <a:rPr lang="ru-RU" sz="2000" dirty="0" smtClean="0">
                <a:latin typeface="Montserrat" panose="020B0604020202020204" charset="-52"/>
              </a:rPr>
              <a:t>рынке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 panose="020B0604020202020204" charset="-52"/>
              </a:rPr>
              <a:t>Мониторинг</a:t>
            </a:r>
            <a:r>
              <a:rPr lang="ru-RU" sz="2000" dirty="0">
                <a:latin typeface="Montserrat" panose="020B0604020202020204" charset="-52"/>
              </a:rPr>
              <a:t> бренда по ключевым показателям</a:t>
            </a:r>
          </a:p>
          <a:p>
            <a:pPr lvl="0">
              <a:spcBef>
                <a:spcPts val="400"/>
              </a:spcBef>
            </a:pPr>
            <a:endParaRPr lang="ru-RU" sz="2000" dirty="0">
              <a:latin typeface="Montserrat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3" y="76200"/>
            <a:ext cx="1725647" cy="171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Основные </a:t>
            </a:r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задачи мониторинга</a:t>
            </a:r>
            <a:r>
              <a:rPr lang="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(2)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211728" y="1106904"/>
            <a:ext cx="7854000" cy="379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 panose="020B0604020202020204" charset="-52"/>
              </a:rPr>
              <a:t>Анализ </a:t>
            </a:r>
            <a:r>
              <a:rPr lang="ru-RU" sz="2000" u="sng" dirty="0">
                <a:latin typeface="Montserrat" panose="020B0604020202020204" charset="-52"/>
              </a:rPr>
              <a:t>площадок </a:t>
            </a:r>
            <a:r>
              <a:rPr lang="ru-RU" sz="2000" dirty="0">
                <a:latin typeface="Montserrat" panose="020B0604020202020204" charset="-52"/>
              </a:rPr>
              <a:t>(каналов) продвижения (какой контент преобладает, тональность в разрезе источников, какие источники наиболее эффективные для коммуникации (с </a:t>
            </a:r>
            <a:r>
              <a:rPr lang="ru-RU" sz="2000" dirty="0" err="1">
                <a:latin typeface="Montserrat" panose="020B0604020202020204" charset="-52"/>
              </a:rPr>
              <a:t>т.з</a:t>
            </a:r>
            <a:r>
              <a:rPr lang="ru-RU" sz="2000" dirty="0">
                <a:latin typeface="Montserrat" panose="020B0604020202020204" charset="-52"/>
              </a:rPr>
              <a:t>. продукции бренда, целевой аудитории, активности и тональности обсуждения конкурентов в источнике) 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 err="1">
                <a:latin typeface="Montserrat" panose="020B0604020202020204" charset="-52"/>
              </a:rPr>
              <a:t>Инфоповоды</a:t>
            </a:r>
            <a:r>
              <a:rPr lang="ru-RU" sz="2000" dirty="0">
                <a:latin typeface="Montserrat" panose="020B0604020202020204" charset="-52"/>
              </a:rPr>
              <a:t>, связанные с брендом и конкурентами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20B0604020202020204" charset="-52"/>
              </a:rPr>
              <a:t>Оценка </a:t>
            </a:r>
            <a:r>
              <a:rPr lang="ru-RU" sz="2000" u="sng" dirty="0" err="1">
                <a:latin typeface="Montserrat" panose="020B0604020202020204" charset="-52"/>
              </a:rPr>
              <a:t>промокампаний</a:t>
            </a:r>
            <a:r>
              <a:rPr lang="ru-RU" sz="2000" dirty="0">
                <a:latin typeface="Montserrat" panose="020B0604020202020204" charset="-52"/>
              </a:rPr>
              <a:t> и коммуникации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20B0604020202020204" charset="-52"/>
              </a:rPr>
              <a:t>Поиск и отслеживание актуальных </a:t>
            </a:r>
            <a:r>
              <a:rPr lang="ru-RU" sz="2000" u="sng" dirty="0" smtClean="0">
                <a:latin typeface="Montserrat" panose="020B0604020202020204" charset="-52"/>
              </a:rPr>
              <a:t>трендов</a:t>
            </a:r>
            <a:endParaRPr lang="ru-RU" sz="2000" u="sng" dirty="0">
              <a:latin typeface="Montserrat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3" y="76200"/>
            <a:ext cx="1725647" cy="1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Основные </a:t>
            </a:r>
            <a:r>
              <a:rPr lang="ru-RU" sz="2400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задачи мониторинга</a:t>
            </a:r>
            <a:r>
              <a:rPr lang="ru" sz="2400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(</a:t>
            </a:r>
            <a:r>
              <a:rPr lang="ru-RU" sz="2400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3</a:t>
            </a:r>
            <a:r>
              <a:rPr lang="ru" sz="2400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)</a:t>
            </a:r>
            <a:endParaRPr sz="2400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267876" y="1074821"/>
            <a:ext cx="7854000" cy="361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tserrat" panose="020B0604020202020204" charset="-52"/>
              </a:rPr>
              <a:t>Выявление </a:t>
            </a:r>
            <a:r>
              <a:rPr lang="ru-RU" sz="2000" dirty="0">
                <a:latin typeface="Montserrat" panose="020B0604020202020204" charset="-52"/>
              </a:rPr>
              <a:t>и работа с ЦА</a:t>
            </a:r>
          </a:p>
          <a:p>
            <a:pPr marL="898525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 panose="020B0604020202020204" charset="-52"/>
              </a:rPr>
              <a:t>Кто</a:t>
            </a:r>
            <a:r>
              <a:rPr lang="ru-RU" sz="2000" dirty="0">
                <a:latin typeface="Montserrat" panose="020B0604020202020204" charset="-52"/>
              </a:rPr>
              <a:t> эти люди </a:t>
            </a:r>
            <a:r>
              <a:rPr lang="ru-RU" sz="2000" dirty="0" smtClean="0">
                <a:latin typeface="Montserrat" panose="020B0604020202020204" charset="-52"/>
              </a:rPr>
              <a:t>(соц</a:t>
            </a:r>
            <a:r>
              <a:rPr lang="ru-RU" sz="2000" dirty="0">
                <a:latin typeface="Montserrat" panose="020B0604020202020204" charset="-52"/>
              </a:rPr>
              <a:t>.-</a:t>
            </a:r>
            <a:r>
              <a:rPr lang="ru-RU" sz="2000" dirty="0" err="1">
                <a:latin typeface="Montserrat" panose="020B0604020202020204" charset="-52"/>
              </a:rPr>
              <a:t>дем</a:t>
            </a:r>
            <a:r>
              <a:rPr lang="ru-RU" sz="2000" dirty="0">
                <a:latin typeface="Montserrat" panose="020B0604020202020204" charset="-52"/>
              </a:rPr>
              <a:t>, география, количество подписчиков, интересы)? </a:t>
            </a:r>
          </a:p>
          <a:p>
            <a:pPr marL="898525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 panose="020B0604020202020204" charset="-52"/>
              </a:rPr>
              <a:t>В каких источниках </a:t>
            </a:r>
            <a:r>
              <a:rPr lang="ru-RU" sz="2000" dirty="0">
                <a:latin typeface="Montserrat" panose="020B0604020202020204" charset="-52"/>
              </a:rPr>
              <a:t>или в каких сообществах они больше всего сосредоточены?</a:t>
            </a:r>
          </a:p>
          <a:p>
            <a:pPr marL="898525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 panose="020B0604020202020204" charset="-52"/>
              </a:rPr>
              <a:t>Как и откуда </a:t>
            </a:r>
            <a:r>
              <a:rPr lang="ru-RU" sz="2000" dirty="0">
                <a:latin typeface="Montserrat" panose="020B0604020202020204" charset="-52"/>
              </a:rPr>
              <a:t>мы можем еще </a:t>
            </a:r>
            <a:r>
              <a:rPr lang="ru-RU" sz="2000" dirty="0" smtClean="0">
                <a:latin typeface="Montserrat" panose="020B0604020202020204" charset="-52"/>
              </a:rPr>
              <a:t>привлечь</a:t>
            </a:r>
            <a:r>
              <a:rPr lang="en-US" sz="2000" dirty="0" smtClean="0">
                <a:latin typeface="Montserrat" panose="020B0604020202020204" charset="-52"/>
              </a:rPr>
              <a:t> </a:t>
            </a:r>
            <a:r>
              <a:rPr lang="ru-RU" sz="2000" dirty="0" smtClean="0">
                <a:latin typeface="Montserrat" panose="020B0604020202020204" charset="-52"/>
              </a:rPr>
              <a:t>ЦА?</a:t>
            </a:r>
            <a:endParaRPr lang="ru-RU" sz="2000" dirty="0">
              <a:latin typeface="Montserrat" panose="020B0604020202020204" charset="-52"/>
            </a:endParaRPr>
          </a:p>
          <a:p>
            <a:pPr marL="898525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20B0604020202020204" charset="-52"/>
              </a:rPr>
              <a:t>Кто из </a:t>
            </a:r>
            <a:r>
              <a:rPr lang="ru-RU" sz="2000" u="sng" dirty="0">
                <a:latin typeface="Montserrat" panose="020B0604020202020204" charset="-52"/>
              </a:rPr>
              <a:t>лидеров(к) мнений </a:t>
            </a:r>
            <a:r>
              <a:rPr lang="ru-RU" sz="2000" dirty="0" smtClean="0">
                <a:latin typeface="Montserrat" panose="020B0604020202020204" charset="-52"/>
              </a:rPr>
              <a:t>и что пишет </a:t>
            </a:r>
            <a:r>
              <a:rPr lang="ru-RU" sz="2000" dirty="0">
                <a:latin typeface="Montserrat" panose="020B0604020202020204" charset="-52"/>
              </a:rPr>
              <a:t>о </a:t>
            </a:r>
            <a:r>
              <a:rPr lang="ru-RU" sz="2000" dirty="0" smtClean="0">
                <a:latin typeface="Montserrat" panose="020B0604020202020204" charset="-52"/>
              </a:rPr>
              <a:t>бренде?</a:t>
            </a:r>
            <a:endParaRPr lang="ru-RU" sz="2000" dirty="0">
              <a:latin typeface="Montserrat" panose="020B0604020202020204" charset="-52"/>
            </a:endParaRPr>
          </a:p>
          <a:p>
            <a:pPr marL="898525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20B0604020202020204" charset="-52"/>
              </a:rPr>
              <a:t>Кто является </a:t>
            </a:r>
            <a:r>
              <a:rPr lang="ru-RU" sz="2000" u="sng" dirty="0">
                <a:latin typeface="Montserrat" panose="020B0604020202020204" charset="-52"/>
              </a:rPr>
              <a:t>«адвокатом(кой)»</a:t>
            </a:r>
            <a:r>
              <a:rPr lang="ru-RU" sz="2000" dirty="0">
                <a:latin typeface="Montserrat" panose="020B0604020202020204" charset="-52"/>
              </a:rPr>
              <a:t> нашего бренда, а кто </a:t>
            </a:r>
            <a:r>
              <a:rPr lang="ru-RU" sz="2000" u="sng" dirty="0">
                <a:latin typeface="Montserrat" panose="020B0604020202020204" charset="-52"/>
              </a:rPr>
              <a:t>«</a:t>
            </a:r>
            <a:r>
              <a:rPr lang="ru-RU" sz="2000" u="sng" dirty="0" err="1">
                <a:latin typeface="Montserrat" panose="020B0604020202020204" charset="-52"/>
              </a:rPr>
              <a:t>хэйтером</a:t>
            </a:r>
            <a:r>
              <a:rPr lang="ru-RU" sz="2000" u="sng" dirty="0">
                <a:latin typeface="Montserrat" panose="020B0604020202020204" charset="-52"/>
              </a:rPr>
              <a:t>(кой)», </a:t>
            </a:r>
            <a:r>
              <a:rPr lang="ru-RU" sz="2000" dirty="0">
                <a:latin typeface="Montserrat" panose="020B0604020202020204" charset="-52"/>
              </a:rPr>
              <a:t>и почему?</a:t>
            </a:r>
          </a:p>
          <a:p>
            <a:pPr marL="898525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20B0604020202020204" charset="-52"/>
              </a:rPr>
              <a:t>Поиск </a:t>
            </a:r>
            <a:r>
              <a:rPr lang="ru-RU" sz="2000" u="sng" dirty="0">
                <a:latin typeface="Montserrat" panose="020B0604020202020204" charset="-52"/>
              </a:rPr>
              <a:t>влиятельных</a:t>
            </a:r>
            <a:r>
              <a:rPr lang="ru-RU" sz="2000" dirty="0">
                <a:latin typeface="Montserrat" panose="020B0604020202020204" charset="-52"/>
              </a:rPr>
              <a:t> адвокатов(к) </a:t>
            </a:r>
            <a:r>
              <a:rPr lang="ru-RU" sz="2000" dirty="0" smtClean="0">
                <a:latin typeface="Montserrat" panose="020B0604020202020204" charset="-52"/>
              </a:rPr>
              <a:t>бренда</a:t>
            </a:r>
            <a:endParaRPr lang="ru-RU" sz="2000" dirty="0">
              <a:latin typeface="Montserrat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3" y="76200"/>
            <a:ext cx="1725647" cy="1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Основные </a:t>
            </a:r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задачи мониторинга</a:t>
            </a:r>
            <a:r>
              <a:rPr lang="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(</a:t>
            </a:r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4</a:t>
            </a:r>
            <a:r>
              <a:rPr lang="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)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250588" y="1122946"/>
            <a:ext cx="6735749" cy="370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 panose="020B0604020202020204" charset="-52"/>
              </a:rPr>
              <a:t>Важные </a:t>
            </a:r>
            <a:r>
              <a:rPr lang="ru-RU" sz="2000" u="sng" dirty="0">
                <a:latin typeface="Montserrat" panose="020B0604020202020204" charset="-52"/>
              </a:rPr>
              <a:t>характеристики </a:t>
            </a:r>
            <a:r>
              <a:rPr lang="ru-RU" sz="2000" dirty="0">
                <a:latin typeface="Montserrat" panose="020B0604020202020204" charset="-52"/>
              </a:rPr>
              <a:t>объекта для каждого сегмента </a:t>
            </a:r>
            <a:r>
              <a:rPr lang="ru-RU" sz="2000" dirty="0" smtClean="0">
                <a:latin typeface="Montserrat" panose="020B0604020202020204" charset="-52"/>
              </a:rPr>
              <a:t>ЦА</a:t>
            </a:r>
            <a:endParaRPr lang="ru-RU" sz="2000" dirty="0">
              <a:latin typeface="Montserrat" panose="020B0604020202020204" charset="-52"/>
            </a:endParaRP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20B0604020202020204" charset="-52"/>
              </a:rPr>
              <a:t>Поиск </a:t>
            </a:r>
            <a:r>
              <a:rPr lang="ru-RU" sz="2000" u="sng" dirty="0">
                <a:latin typeface="Montserrat" panose="020B0604020202020204" charset="-52"/>
              </a:rPr>
              <a:t>идей для контента </a:t>
            </a:r>
            <a:r>
              <a:rPr lang="ru-RU" sz="2000" dirty="0">
                <a:latin typeface="Montserrat" panose="020B0604020202020204" charset="-52"/>
              </a:rPr>
              <a:t>для своих постов (что нравится нашей целевой аудитории</a:t>
            </a:r>
            <a:r>
              <a:rPr lang="ru-RU" sz="2000" dirty="0" smtClean="0">
                <a:latin typeface="Montserrat" panose="020B0604020202020204" charset="-52"/>
              </a:rPr>
              <a:t>?)</a:t>
            </a:r>
            <a:endParaRPr lang="ru-RU" sz="2000" dirty="0">
              <a:latin typeface="Montserrat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3" y="76200"/>
            <a:ext cx="1725647" cy="1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Основные показатели мониторинга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226257" y="495300"/>
            <a:ext cx="6981780" cy="377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Динамика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упоминаний бренда и конкурентов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Количество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доля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упоминаний бренда среди всех упоминаний отрасли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ональность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и тематика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упоминаний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идеры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мнений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ортрет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аудитории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сточники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упоминаний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росмотры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упоминания 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ru-RU" sz="2000" u="sng" dirty="0" smtClean="0">
                <a:latin typeface="Montserrat"/>
                <a:ea typeface="Montserrat"/>
                <a:cs typeface="Montserrat"/>
                <a:sym typeface="Montserrat"/>
              </a:rPr>
              <a:t>овлечение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аудитории</a:t>
            </a:r>
          </a:p>
          <a:p>
            <a:pPr marL="285750" lvl="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отенциальный </a:t>
            </a:r>
            <a:r>
              <a:rPr lang="ru-RU" sz="2000" u="sng" dirty="0">
                <a:latin typeface="Montserrat"/>
                <a:ea typeface="Montserrat"/>
                <a:cs typeface="Montserrat"/>
                <a:sym typeface="Montserrat"/>
              </a:rPr>
              <a:t>охват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43" y="76200"/>
            <a:ext cx="1700463" cy="170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9"/>
          <a:stretch/>
        </p:blipFill>
        <p:spPr>
          <a:xfrm>
            <a:off x="6853267" y="0"/>
            <a:ext cx="2294021" cy="1686132"/>
          </a:xfrm>
          <a:prstGeom prst="rect">
            <a:avLst/>
          </a:prstGeom>
        </p:spPr>
      </p:pic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87900" y="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Кто в компании занимается </a:t>
            </a:r>
            <a:r>
              <a:rPr lang="ru-RU" sz="2400" b="1" dirty="0" smtClean="0">
                <a:latin typeface="Montserrat SemiBold" panose="00000700000000000000" pitchFamily="50" charset="-52"/>
                <a:ea typeface="Montserrat"/>
                <a:cs typeface="Montserrat"/>
                <a:sym typeface="Montserrat"/>
              </a:rPr>
              <a:t>SML?</a:t>
            </a:r>
            <a:endParaRPr sz="2400" b="1" dirty="0">
              <a:latin typeface="Montserrat SemiBold" panose="00000700000000000000" pitchFamily="50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0"/>
            <a:ext cx="762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34055" y="953700"/>
            <a:ext cx="8828289" cy="358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800" u="sng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u="sng" dirty="0" smtClean="0">
                <a:latin typeface="Montserrat"/>
                <a:ea typeface="Montserrat"/>
                <a:cs typeface="Montserrat"/>
                <a:sym typeface="Montserrat"/>
              </a:rPr>
              <a:t>Маркетологи(ни)</a:t>
            </a:r>
            <a:r>
              <a:rPr lang="ru-RU" sz="18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находят потребительские </a:t>
            </a:r>
            <a:r>
              <a:rPr lang="ru-RU" sz="1800" dirty="0" err="1">
                <a:latin typeface="Montserrat"/>
                <a:ea typeface="Montserrat"/>
                <a:cs typeface="Montserrat"/>
                <a:sym typeface="Montserrat"/>
              </a:rPr>
              <a:t>инсайты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 и отслеживают результаты рекламных </a:t>
            </a:r>
            <a:r>
              <a:rPr lang="ru-RU" sz="1800" dirty="0" smtClean="0">
                <a:latin typeface="Montserrat"/>
                <a:ea typeface="Montserrat"/>
                <a:cs typeface="Montserrat"/>
                <a:sym typeface="Montserrat"/>
              </a:rPr>
              <a:t>кампаний</a:t>
            </a:r>
            <a:endParaRPr lang="ru-RU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u="sng" dirty="0" smtClean="0">
                <a:latin typeface="Montserrat"/>
                <a:ea typeface="Montserrat"/>
                <a:cs typeface="Montserrat"/>
                <a:sym typeface="Montserrat"/>
              </a:rPr>
              <a:t>Специалисты(</a:t>
            </a:r>
            <a:r>
              <a:rPr lang="ru-RU" sz="1800" u="sng" dirty="0" err="1" smtClean="0">
                <a:latin typeface="Montserrat"/>
                <a:ea typeface="Montserrat"/>
                <a:cs typeface="Montserrat"/>
                <a:sym typeface="Montserrat"/>
              </a:rPr>
              <a:t>ки</a:t>
            </a:r>
            <a:r>
              <a:rPr lang="ru-RU" sz="1800" u="sng" dirty="0" smtClean="0"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ru-RU" sz="1800" u="sng" dirty="0">
                <a:latin typeface="Montserrat"/>
                <a:ea typeface="Montserrat"/>
                <a:cs typeface="Montserrat"/>
                <a:sym typeface="Montserrat"/>
              </a:rPr>
              <a:t>PR-отдела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 работают с репутацией бренда и кризисными ситуациями в </a:t>
            </a:r>
            <a:r>
              <a:rPr lang="ru-RU" sz="1800" dirty="0" err="1" smtClean="0">
                <a:latin typeface="Montserrat"/>
                <a:ea typeface="Montserrat"/>
                <a:cs typeface="Montserrat"/>
                <a:sym typeface="Montserrat"/>
              </a:rPr>
              <a:t>соц.медиа</a:t>
            </a:r>
            <a:endParaRPr lang="ru-RU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u="sng" dirty="0" smtClean="0">
                <a:latin typeface="Montserrat"/>
                <a:ea typeface="Montserrat"/>
                <a:cs typeface="Montserrat"/>
                <a:sym typeface="Montserrat"/>
              </a:rPr>
              <a:t>HR-отдел</a:t>
            </a:r>
            <a:r>
              <a:rPr lang="ru-RU" sz="1800" dirty="0" smtClean="0">
                <a:latin typeface="Montserrat"/>
                <a:ea typeface="Montserrat"/>
                <a:cs typeface="Montserrat"/>
                <a:sym typeface="Montserrat"/>
              </a:rPr>
              <a:t> следит 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за репутацией компании как </a:t>
            </a:r>
            <a:r>
              <a:rPr lang="ru-RU" sz="1800" dirty="0" smtClean="0">
                <a:latin typeface="Montserrat"/>
                <a:ea typeface="Montserrat"/>
                <a:cs typeface="Montserrat"/>
                <a:sym typeface="Montserrat"/>
              </a:rPr>
              <a:t>работодателя</a:t>
            </a:r>
            <a:endParaRPr lang="ru-RU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u="sng" dirty="0">
                <a:latin typeface="Montserrat"/>
                <a:ea typeface="Montserrat"/>
                <a:cs typeface="Montserrat"/>
                <a:sym typeface="Montserrat"/>
              </a:rPr>
              <a:t>Отдел продаж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 находит потенциальных клиентов, которые интересуются продуктами или услугами из вашей отрасли в социальных </a:t>
            </a:r>
            <a:r>
              <a:rPr lang="ru-RU" sz="1800" dirty="0" smtClean="0">
                <a:latin typeface="Montserrat"/>
                <a:ea typeface="Montserrat"/>
                <a:cs typeface="Montserrat"/>
                <a:sym typeface="Montserrat"/>
              </a:rPr>
              <a:t>медиа</a:t>
            </a:r>
            <a:endParaRPr lang="ru-RU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u="sng" dirty="0">
                <a:latin typeface="Montserrat"/>
                <a:ea typeface="Montserrat"/>
                <a:cs typeface="Montserrat"/>
                <a:sym typeface="Montserrat"/>
              </a:rPr>
              <a:t>Отдел исследований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 анализирует восприятие продукта и услуг компании и </a:t>
            </a:r>
            <a:r>
              <a:rPr lang="ru-RU" sz="1800" dirty="0" smtClean="0">
                <a:latin typeface="Montserrat"/>
                <a:ea typeface="Montserrat"/>
                <a:cs typeface="Montserrat"/>
                <a:sym typeface="Montserrat"/>
              </a:rPr>
              <a:t>конкурентов</a:t>
            </a:r>
            <a:endParaRPr lang="ru-RU"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55" y="953700"/>
            <a:ext cx="684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u="sng" dirty="0">
                <a:latin typeface="Montserrat"/>
                <a:ea typeface="Montserrat"/>
                <a:cs typeface="Montserrat"/>
                <a:sym typeface="Montserrat"/>
              </a:rPr>
              <a:t>Контакт центр или служба поддержки</a:t>
            </a:r>
            <a:r>
              <a:rPr lang="ru-RU" sz="1800" dirty="0">
                <a:latin typeface="Montserrat"/>
                <a:ea typeface="Montserrat"/>
                <a:cs typeface="Montserrat"/>
                <a:sym typeface="Montserrat"/>
              </a:rPr>
              <a:t> обычно занимаются реагированием на упоминания бренда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800</Words>
  <Application>Microsoft Office PowerPoint</Application>
  <PresentationFormat>Экран (16:9)</PresentationFormat>
  <Paragraphs>86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Montserrat SemiBold</vt:lpstr>
      <vt:lpstr>Montserrat</vt:lpstr>
      <vt:lpstr>Arial</vt:lpstr>
      <vt:lpstr>Simple Light</vt:lpstr>
      <vt:lpstr>Использование SML  в социальных исследованиях.  На примере YouScan </vt:lpstr>
      <vt:lpstr>Основы SML</vt:lpstr>
      <vt:lpstr>Что такое SML?</vt:lpstr>
      <vt:lpstr>Основные задачи мониторинга (1)</vt:lpstr>
      <vt:lpstr>Основные задачи мониторинга(2)</vt:lpstr>
      <vt:lpstr>Основные задачи мониторинга(3)</vt:lpstr>
      <vt:lpstr>Основные задачи мониторинга(4)</vt:lpstr>
      <vt:lpstr>Основные показатели мониторинга</vt:lpstr>
      <vt:lpstr>Кто в компании занимается SML?</vt:lpstr>
      <vt:lpstr>YouScan – инструмент мониторинга социальных медиа</vt:lpstr>
      <vt:lpstr>Создание темы (поисковый запрос)</vt:lpstr>
      <vt:lpstr>Параметры упоминания</vt:lpstr>
      <vt:lpstr>Тренды</vt:lpstr>
      <vt:lpstr>Распознавание изображений. Что распознается?(1)</vt:lpstr>
      <vt:lpstr>Распознавание изображений. Что распознается?(2)</vt:lpstr>
      <vt:lpstr>Распознавание изображений. Что распознается?(3)</vt:lpstr>
      <vt:lpstr>Распознавание изображений. Для чего?(1)</vt:lpstr>
      <vt:lpstr>Распознавание изображений. Для чего?(2)</vt:lpstr>
      <vt:lpstr>Факультет социологии – объект мониторинга YouScan</vt:lpstr>
      <vt:lpstr>Общие сведения</vt:lpstr>
      <vt:lpstr>География упоминаний</vt:lpstr>
      <vt:lpstr>Тональность и источники упоминаний</vt:lpstr>
      <vt:lpstr>Демография</vt:lpstr>
      <vt:lpstr>Основные темы упоминаний</vt:lpstr>
      <vt:lpstr>Облако слов</vt:lpstr>
      <vt:lpstr>ТОП авторов(к) по вовлечению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SML  в социальных исследованиях.  На примере YouScan.</dc:title>
  <dc:creator>user</dc:creator>
  <cp:lastModifiedBy>user</cp:lastModifiedBy>
  <cp:revision>105</cp:revision>
  <dcterms:modified xsi:type="dcterms:W3CDTF">2019-11-20T14:47:19Z</dcterms:modified>
</cp:coreProperties>
</file>