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
 <Relationship Id="rId3" Type="http://schemas.openxmlformats.org/package/2006/relationships/metadata/core-properties" Target="docProps/core.xml" />
 <Relationship Id="rId1" Type="http://schemas.openxmlformats.org/officeDocument/2006/relationships/officeDocument" Target="ppt/presentation.xml" />
 <Relationship Id="rId4" Type="http://schemas.openxmlformats.org/officeDocument/2006/relationships/extended-properties" Target="docProps/app.xml" 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0058400" cy="7772400"/>
  <p:notesSz cx="6858000" cy="9144000"/>
  <p:defaultTextStyle>
    <a:defPPr>
      <a:defRPr lang="en-C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14" y="-72"/>
      </p:cViewPr>
      <p:guideLst>
        <p:guide orient="horz" pos="3016"/>
        <p:guide pos="23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 />
 <Relationship Id="rId2" Type="http://schemas.openxmlformats.org/officeDocument/2006/relationships/slide" Target="slides/slide1.xml" />
 <Relationship Id="rId3" Type="http://schemas.openxmlformats.org/officeDocument/2006/relationships/slide" Target="slides/slide2.xml" />
 <Relationship Id="rId4" Type="http://schemas.openxmlformats.org/officeDocument/2006/relationships/slide" Target="slides/slide3.xml" />
 <Relationship Id="rId5" Type="http://schemas.openxmlformats.org/officeDocument/2006/relationships/slide" Target="slides/slide4.xml" />
 <Relationship Id="rId6" Type="http://schemas.openxmlformats.org/officeDocument/2006/relationships/slide" Target="slides/slide5.xml" />
 <Relationship Id="rId7" Type="http://schemas.openxmlformats.org/officeDocument/2006/relationships/slide" Target="slides/slide6.xml" />
 <Relationship Id="rId8" Type="http://schemas.openxmlformats.org/officeDocument/2006/relationships/slide" Target="slides/slide7.xml" />
 <Relationship Id="rId9" Type="http://schemas.openxmlformats.org/officeDocument/2006/relationships/slide" Target="slides/slide8.xml" />
 <Relationship Id="rId10" Type="http://schemas.openxmlformats.org/officeDocument/2006/relationships/slide" Target="slides/slide9.xml" />
 <Relationship Id="rId11" Type="http://schemas.openxmlformats.org/officeDocument/2006/relationships/slide" Target="slides/slide10.xml" />
 <Relationship Id="rId12" Type="http://schemas.openxmlformats.org/officeDocument/2006/relationships/slide" Target="slides/slide11.xml" />
 <Relationship Id="rId13" Type="http://schemas.openxmlformats.org/officeDocument/2006/relationships/slide" Target="slides/slide12.xml" />
 <Relationship Id="rId14" Type="http://schemas.openxmlformats.org/officeDocument/2006/relationships/slide" Target="slides/slide13.xml" />
 <Relationship Id="rId15" Type="http://schemas.openxmlformats.org/officeDocument/2006/relationships/slide" Target="slides/slide14.xml" />
 <Relationship Id="rId16" Type="http://schemas.openxmlformats.org/officeDocument/2006/relationships/slide" Target="slides/slide15.xml" />
 <Relationship Id="rId17" Type="http://schemas.openxmlformats.org/officeDocument/2006/relationships/slide" Target="slides/slide16.xml" />
 <Relationship Id="rId18" Type="http://schemas.openxmlformats.org/officeDocument/2006/relationships/slide" Target="slides/slide17.xml" />
 <Relationship Id="rId19" Type="http://schemas.openxmlformats.org/officeDocument/2006/relationships/slide" Target="slides/slide18.xml" />
 <Relationship Id="rId20" Type="http://schemas.openxmlformats.org/officeDocument/2006/relationships/presProps" Target="presProps.xml" />
 <Relationship Id="rId21" Type="http://schemas.openxmlformats.org/officeDocument/2006/relationships/viewProps" Target="viewProps.xml" />
 <Relationship Id="rId22" Type="http://schemas.openxmlformats.org/officeDocument/2006/relationships/theme" Target="theme/theme1.xml" />
 <Relationship Id="rId23" Type="http://schemas.openxmlformats.org/officeDocument/2006/relationships/tableStyles" Target="tableStyles.xml" 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2450" y="2974705"/>
            <a:ext cx="6261100" cy="20525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5426288"/>
            <a:ext cx="5156200" cy="24471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40350" y="536423"/>
            <a:ext cx="1657350" cy="114067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8300" y="536423"/>
            <a:ext cx="4849283" cy="114067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863" y="6153339"/>
            <a:ext cx="6261100" cy="19018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863" y="4058633"/>
            <a:ext cx="6261100" cy="209470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8300" y="2234355"/>
            <a:ext cx="3253317" cy="63195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4383" y="2234355"/>
            <a:ext cx="3253317" cy="63195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2143474"/>
            <a:ext cx="3254596" cy="8932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300" y="3036771"/>
            <a:ext cx="3254596" cy="5517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41827" y="2143474"/>
            <a:ext cx="3255874" cy="8932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41827" y="3036771"/>
            <a:ext cx="3255874" cy="5517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01" y="381259"/>
            <a:ext cx="2423363" cy="162256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9901" y="381259"/>
            <a:ext cx="4117799" cy="81726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301" y="2003825"/>
            <a:ext cx="2423363" cy="6550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788" y="6703060"/>
            <a:ext cx="4419600" cy="79133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43788" y="855615"/>
            <a:ext cx="4419600" cy="57454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788" y="7494394"/>
            <a:ext cx="4419600" cy="11238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8300" y="383477"/>
            <a:ext cx="6629400" cy="1595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2234355"/>
            <a:ext cx="6629400" cy="63195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8300" y="8875350"/>
            <a:ext cx="1718733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6717" y="8875350"/>
            <a:ext cx="2332567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78967" y="8875350"/>
            <a:ext cx="1718733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1.jpeg" />
</Relationships>

</file>

<file path=ppt/slides/_rels/slide10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10.jpeg" />
</Relationships>

</file>

<file path=ppt/slides/_rels/slide1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11.jpeg" />
</Relationships>

</file>

<file path=ppt/slides/_rels/slide1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12.jpeg" />
</Relationships>

</file>

<file path=ppt/slides/_rels/slide1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13.jpeg" />
</Relationships>

</file>

<file path=ppt/slides/_rels/slide1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14.jpeg" />
</Relationships>

</file>

<file path=ppt/slides/_rels/slide1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15.jpeg" />
</Relationships>

</file>

<file path=ppt/slides/_rels/slide1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16.jpeg" />
</Relationships>

</file>

<file path=ppt/slides/_rels/slide1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17.jpeg" />
</Relationships>

</file>

<file path=ppt/slides/_rels/slide18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18.jpeg" 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2.jpeg" 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3.jpeg" 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4.jpeg" 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5.jpeg" 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6.jpeg" />
</Relationships>

</file>

<file path=ppt/slides/_rels/slide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7.jpeg" />
</Relationships>

</file>

<file path=ppt/slides/_rels/slide8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8.jpeg" />
</Relationships>

</file>

<file path=ppt/slides/_rels/slide9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9.jpeg" 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838200" y="2336800"/>
            <a:ext cx="9220200" cy="2349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5550"/>
              </a:lnSpc>
              <a:tabLst>
                <a:tab pos="3403600" algn="l"/>
              </a:tabLst>
            </a:pPr>
            <a:r>
              <a:rPr lang="en-CA" sz="4800" smtClean="0">
                <a:solidFill>
                  <a:srgbClr val="000000"/>
                </a:solidFill>
                <a:latin typeface="Times New Roman"/>
                <a:cs typeface="Times New Roman"/>
              </a:rPr>
              <a:t>Порівняльні дослідження якості</a:t>
            </a:r>
            <a:br>
              <a:rPr lang="en-CA" sz="4800" smtClean="0">
                <a:solidFill>
                  <a:srgbClr val="000000"/>
                </a:solidFill>
                <a:latin typeface="Times New Roman"/>
              </a:rPr>
            </a:br>
            <a:r>
              <a:rPr lang="en-CA" sz="4800" smtClean="0">
                <a:solidFill>
                  <a:srgbClr val="000000"/>
                </a:solidFill>
                <a:latin typeface="Times New Roman"/>
                <a:cs typeface="Times New Roman"/>
              </a:rPr>
              <a:t>вищої освіти та студентського</a:t>
            </a:r>
            <a:br>
              <a:rPr lang="en-CA" sz="4800" smtClean="0">
                <a:solidFill>
                  <a:srgbClr val="000000"/>
                </a:solidFill>
                <a:latin typeface="Times New Roman"/>
              </a:rPr>
            </a:br>
            <a:r>
              <a:rPr lang="en-CA" sz="4800" smtClean="0">
                <a:solidFill>
                  <a:srgbClr val="000000"/>
                </a:solidFill>
                <a:latin typeface="Times New Roman"/>
                <a:cs typeface="Times New Roman"/>
              </a:rPr>
              <a:t>	життя</a:t>
            </a:r>
          </a:p>
          <a:p>
            <a:pPr>
              <a:lnSpc>
                <a:spcPts val="5550"/>
              </a:lnSpc>
            </a:pPr>
            <a:endParaRPr lang="en-CA" sz="48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035800" y="5486400"/>
            <a:ext cx="30226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140"/>
              </a:lnSpc>
            </a:pPr>
            <a:r>
              <a:rPr lang="en-CA" sz="3600" smtClean="0">
                <a:solidFill>
                  <a:srgbClr val="000000"/>
                </a:solidFill>
                <a:latin typeface="Times New Roman"/>
                <a:cs typeface="Times New Roman"/>
              </a:rPr>
              <a:t>А.Горбачик</a:t>
            </a:r>
          </a:p>
          <a:p>
            <a:pPr>
              <a:lnSpc>
                <a:spcPts val="4140"/>
              </a:lnSpc>
            </a:pPr>
            <a:endParaRPr lang="en-CA" sz="36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4991100" y="7124700"/>
            <a:ext cx="50673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00" smtClean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79500" y="1485900"/>
            <a:ext cx="89789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10" b="1" smtClean="0">
                <a:solidFill>
                  <a:srgbClr val="000000"/>
                </a:solidFill>
                <a:latin typeface="Times New Roman Bold"/>
                <a:cs typeface="Times New Roman Bold"/>
              </a:rPr>
              <a:t>Деякі результати аналізу університетського дослідження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11200" y="2451100"/>
            <a:ext cx="93472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14" b="1" smtClean="0">
                <a:solidFill>
                  <a:srgbClr val="0000FF"/>
                </a:solidFill>
                <a:latin typeface="Times New Roman Bold Italic"/>
                <a:cs typeface="Times New Roman Bold Italic"/>
              </a:rPr>
              <a:t>Соціально-демографічні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особливості студентів КНУ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939800" y="3035300"/>
            <a:ext cx="91186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студенти КНУ походять із сімей з </a:t>
            </a:r>
            <a:r>
              <a:rPr lang="en-CA" sz="2004" smtClean="0">
                <a:solidFill>
                  <a:srgbClr val="0000FF"/>
                </a:solidFill>
                <a:latin typeface="Times New Roman Italic"/>
                <a:cs typeface="Times New Roman Italic"/>
              </a:rPr>
              <a:t>більш заможних родин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ніж в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168400" y="3327400"/>
            <a:ext cx="88900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середньому в країні (за самооцінками рівня добробуту родини батьків)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939800" y="3911600"/>
            <a:ext cx="91186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студенти КНУ походять з сімей з </a:t>
            </a:r>
            <a:r>
              <a:rPr lang="en-CA" sz="2004" smtClean="0">
                <a:solidFill>
                  <a:srgbClr val="0000FF"/>
                </a:solidFill>
                <a:latin typeface="Times New Roman Italic"/>
                <a:cs typeface="Times New Roman Italic"/>
              </a:rPr>
              <a:t>більш високим рівнем освіти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ніж в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середньому в країні; близько 60% студентів університету мають обох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батьків з вищою освітою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711200" y="5080000"/>
            <a:ext cx="9347200" cy="673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Тому ми не можемо поширювати результати наших досліджень на "всю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молодь країни" та навіть на "всю студентську спільноту країни".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4953000" y="7124700"/>
            <a:ext cx="51054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00" smtClean="0">
                <a:solidFill>
                  <a:srgbClr val="000000"/>
                </a:solidFill>
                <a:latin typeface="Times New Roman"/>
                <a:cs typeface="Times New Roman"/>
              </a:rPr>
              <a:t>10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2895600" y="927100"/>
            <a:ext cx="71628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10" b="1" smtClean="0">
                <a:solidFill>
                  <a:srgbClr val="000000"/>
                </a:solidFill>
                <a:latin typeface="Times New Roman Bold"/>
                <a:cs typeface="Times New Roman Bold"/>
              </a:rPr>
              <a:t>Зміни в мотивації до навчання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11200" y="1625600"/>
            <a:ext cx="9347200" cy="1270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Чітко виділяється </a:t>
            </a:r>
            <a:r>
              <a:rPr lang="en-CA" sz="2004" smtClean="0">
                <a:solidFill>
                  <a:srgbClr val="0000FF"/>
                </a:solidFill>
                <a:latin typeface="Times New Roman"/>
                <a:cs typeface="Times New Roman"/>
              </a:rPr>
              <a:t>дві складові мотивації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до навчання - (1) орієнтація на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саморозвиток та (2) орієнтація на кар’єру та матеріальний добробут.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Динаміка (порівняння у часі) двох складових мотивації до навчання (кожен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індекс може приймати значення від 0 до 10)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6172200" y="3225800"/>
            <a:ext cx="6858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1998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5" name="TextBox 5"/>
          <p:cNvSpPr txBox="1"/>
          <p:nvPr/>
        </p:nvSpPr>
        <p:spPr>
          <a:xfrm>
            <a:off x="6858000" y="3225800"/>
            <a:ext cx="6858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2009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6" name="TextBox 6"/>
          <p:cNvSpPr txBox="1"/>
          <p:nvPr/>
        </p:nvSpPr>
        <p:spPr>
          <a:xfrm>
            <a:off x="7607300" y="3225800"/>
            <a:ext cx="6858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2011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7" name="TextBox 7"/>
          <p:cNvSpPr txBox="1"/>
          <p:nvPr/>
        </p:nvSpPr>
        <p:spPr>
          <a:xfrm>
            <a:off x="8407400" y="3225800"/>
            <a:ext cx="6858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2013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8" name="TextBox 8"/>
          <p:cNvSpPr txBox="1"/>
          <p:nvPr/>
        </p:nvSpPr>
        <p:spPr>
          <a:xfrm>
            <a:off x="711200" y="3670300"/>
            <a:ext cx="32131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Орієнтація на саморозвиток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9" name="TextBox 9"/>
          <p:cNvSpPr txBox="1"/>
          <p:nvPr/>
        </p:nvSpPr>
        <p:spPr>
          <a:xfrm>
            <a:off x="6210300" y="3670300"/>
            <a:ext cx="6350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5.55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10" name="TextBox 10"/>
          <p:cNvSpPr txBox="1"/>
          <p:nvPr/>
        </p:nvSpPr>
        <p:spPr>
          <a:xfrm>
            <a:off x="6896100" y="3670300"/>
            <a:ext cx="6350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5.37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11" name="TextBox 11"/>
          <p:cNvSpPr txBox="1"/>
          <p:nvPr/>
        </p:nvSpPr>
        <p:spPr>
          <a:xfrm>
            <a:off x="7632700" y="3670300"/>
            <a:ext cx="6350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5.31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12" name="TextBox 12"/>
          <p:cNvSpPr txBox="1"/>
          <p:nvPr/>
        </p:nvSpPr>
        <p:spPr>
          <a:xfrm>
            <a:off x="8432800" y="3670300"/>
            <a:ext cx="6350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5.17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13" name="TextBox 13"/>
          <p:cNvSpPr txBox="1"/>
          <p:nvPr/>
        </p:nvSpPr>
        <p:spPr>
          <a:xfrm>
            <a:off x="711200" y="4114800"/>
            <a:ext cx="54229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Орієнтація на кар’єру та матеріальний добробут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14" name="TextBox 14"/>
          <p:cNvSpPr txBox="1"/>
          <p:nvPr/>
        </p:nvSpPr>
        <p:spPr>
          <a:xfrm>
            <a:off x="6210300" y="4114800"/>
            <a:ext cx="6350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5.69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15" name="TextBox 15"/>
          <p:cNvSpPr txBox="1"/>
          <p:nvPr/>
        </p:nvSpPr>
        <p:spPr>
          <a:xfrm>
            <a:off x="6896100" y="4114800"/>
            <a:ext cx="6350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5.99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16" name="TextBox 16"/>
          <p:cNvSpPr txBox="1"/>
          <p:nvPr/>
        </p:nvSpPr>
        <p:spPr>
          <a:xfrm>
            <a:off x="7632700" y="4114800"/>
            <a:ext cx="6350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5.89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17" name="TextBox 17"/>
          <p:cNvSpPr txBox="1"/>
          <p:nvPr/>
        </p:nvSpPr>
        <p:spPr>
          <a:xfrm>
            <a:off x="8432800" y="4114800"/>
            <a:ext cx="6350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5.72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18" name="TextBox 18"/>
          <p:cNvSpPr txBox="1"/>
          <p:nvPr/>
        </p:nvSpPr>
        <p:spPr>
          <a:xfrm>
            <a:off x="711200" y="5003800"/>
            <a:ext cx="9347200" cy="1270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Орієнтація на саморозвиток стабільно знижується, в той час як орієнтація на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власну кар’єру та матеріальний добробут хоча коливається, але стабільно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залишається  більш  вираженою  ніж  орієнтація  на  саморозвиток.  Іншими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словами, студенти стають </a:t>
            </a:r>
            <a:r>
              <a:rPr lang="en-CA" sz="2004" smtClean="0">
                <a:solidFill>
                  <a:srgbClr val="0000FF"/>
                </a:solidFill>
                <a:latin typeface="Times New Roman Italic"/>
                <a:cs typeface="Times New Roman Italic"/>
              </a:rPr>
              <a:t>більш прагматичними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.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4953000" y="7124700"/>
            <a:ext cx="51054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00" smtClean="0">
                <a:solidFill>
                  <a:srgbClr val="000000"/>
                </a:solidFill>
                <a:latin typeface="Times New Roman"/>
                <a:cs typeface="Times New Roman"/>
              </a:rPr>
              <a:t>11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736600" y="736600"/>
            <a:ext cx="9321800" cy="1079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100"/>
              </a:lnSpc>
              <a:tabLst>
                <a:tab pos="3086100" algn="l"/>
              </a:tabLst>
            </a:pPr>
            <a:r>
              <a:rPr lang="en-CA" sz="2410" b="1" smtClean="0">
                <a:solidFill>
                  <a:srgbClr val="000000"/>
                </a:solidFill>
                <a:latin typeface="Times New Roman Bold"/>
                <a:cs typeface="Times New Roman Bold"/>
              </a:rPr>
              <a:t>Порівняння мотивації студентів старших та молодших курсів</a:t>
            </a:r>
            <a:br>
              <a:rPr lang="en-CA" sz="2400" smtClean="0">
                <a:solidFill>
                  <a:srgbClr val="000000"/>
                </a:solidFill>
                <a:latin typeface="Times New Roman"/>
              </a:rPr>
            </a:br>
            <a:r>
              <a:rPr lang="en-CA" sz="2410" b="1" smtClean="0">
                <a:solidFill>
                  <a:srgbClr val="000000"/>
                </a:solidFill>
                <a:latin typeface="Times New Roman Bold"/>
                <a:cs typeface="Times New Roman Bold"/>
              </a:rPr>
              <a:t>	в 1998 та 2013 рр.</a:t>
            </a:r>
          </a:p>
          <a:p>
            <a:pPr>
              <a:lnSpc>
                <a:spcPts val="410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4343400" y="2273300"/>
            <a:ext cx="11430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1998 рік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4" name="TextBox 4"/>
          <p:cNvSpPr txBox="1"/>
          <p:nvPr/>
        </p:nvSpPr>
        <p:spPr>
          <a:xfrm>
            <a:off x="6908800" y="2273300"/>
            <a:ext cx="11430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2013 рік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5" name="TextBox 5"/>
          <p:cNvSpPr txBox="1"/>
          <p:nvPr/>
        </p:nvSpPr>
        <p:spPr>
          <a:xfrm>
            <a:off x="3467100" y="2679700"/>
            <a:ext cx="26416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саморозвиток   кар’єра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6" name="TextBox 6"/>
          <p:cNvSpPr txBox="1"/>
          <p:nvPr/>
        </p:nvSpPr>
        <p:spPr>
          <a:xfrm>
            <a:off x="6032500" y="2679700"/>
            <a:ext cx="26543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саморозвиток   кар’єра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7" name="TextBox 7"/>
          <p:cNvSpPr txBox="1"/>
          <p:nvPr/>
        </p:nvSpPr>
        <p:spPr>
          <a:xfrm>
            <a:off x="1854200" y="3073400"/>
            <a:ext cx="19431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2-3 рік навчання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8" name="TextBox 8"/>
          <p:cNvSpPr txBox="1"/>
          <p:nvPr/>
        </p:nvSpPr>
        <p:spPr>
          <a:xfrm>
            <a:off x="3937000" y="3073400"/>
            <a:ext cx="7366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5.65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9" name="TextBox 9"/>
          <p:cNvSpPr txBox="1"/>
          <p:nvPr/>
        </p:nvSpPr>
        <p:spPr>
          <a:xfrm>
            <a:off x="5219700" y="3073400"/>
            <a:ext cx="7366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5.78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10" name="TextBox 10"/>
          <p:cNvSpPr txBox="1"/>
          <p:nvPr/>
        </p:nvSpPr>
        <p:spPr>
          <a:xfrm>
            <a:off x="6502400" y="3073400"/>
            <a:ext cx="7366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5.23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11" name="TextBox 11"/>
          <p:cNvSpPr txBox="1"/>
          <p:nvPr/>
        </p:nvSpPr>
        <p:spPr>
          <a:xfrm>
            <a:off x="7785100" y="3073400"/>
            <a:ext cx="7366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5.87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12" name="TextBox 12"/>
          <p:cNvSpPr txBox="1"/>
          <p:nvPr/>
        </p:nvSpPr>
        <p:spPr>
          <a:xfrm>
            <a:off x="1790700" y="3479800"/>
            <a:ext cx="19939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4-6  рік навчання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13" name="TextBox 13"/>
          <p:cNvSpPr txBox="1"/>
          <p:nvPr/>
        </p:nvSpPr>
        <p:spPr>
          <a:xfrm>
            <a:off x="3937000" y="3479800"/>
            <a:ext cx="7366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5.31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14" name="TextBox 14"/>
          <p:cNvSpPr txBox="1"/>
          <p:nvPr/>
        </p:nvSpPr>
        <p:spPr>
          <a:xfrm>
            <a:off x="5219700" y="3479800"/>
            <a:ext cx="7366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5.46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15" name="TextBox 15"/>
          <p:cNvSpPr txBox="1"/>
          <p:nvPr/>
        </p:nvSpPr>
        <p:spPr>
          <a:xfrm>
            <a:off x="6502400" y="3479800"/>
            <a:ext cx="7366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5.07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16" name="TextBox 16"/>
          <p:cNvSpPr txBox="1"/>
          <p:nvPr/>
        </p:nvSpPr>
        <p:spPr>
          <a:xfrm>
            <a:off x="7785100" y="3479800"/>
            <a:ext cx="7366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5.54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17" name="TextBox 17"/>
          <p:cNvSpPr txBox="1"/>
          <p:nvPr/>
        </p:nvSpPr>
        <p:spPr>
          <a:xfrm>
            <a:off x="711200" y="4241800"/>
            <a:ext cx="93472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Стабільно студенти молодших курсів демонструють більш </a:t>
            </a:r>
            <a:r>
              <a:rPr lang="en-CA" sz="2004" smtClean="0">
                <a:solidFill>
                  <a:srgbClr val="0000FF"/>
                </a:solidFill>
                <a:latin typeface="Times New Roman"/>
                <a:cs typeface="Times New Roman"/>
              </a:rPr>
              <a:t>високу мотивацію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до навчання ніж студенти старших курсів.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711200" y="5245100"/>
            <a:ext cx="9347200" cy="723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Здається, на старших курсах </a:t>
            </a:r>
            <a:r>
              <a:rPr lang="en-CA" sz="2004" smtClean="0">
                <a:solidFill>
                  <a:srgbClr val="0000FF"/>
                </a:solidFill>
                <a:latin typeface="Times New Roman"/>
                <a:cs typeface="Times New Roman"/>
              </a:rPr>
              <a:t>фокус інтересів студентів зсувається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з навчання</a:t>
            </a:r>
            <a:br>
              <a:rPr lang="en-CA" sz="2008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на інші життєві та/або особисті проблеми</a:t>
            </a:r>
            <a:r>
              <a:rPr lang="en-CA" sz="2195" smtClean="0">
                <a:solidFill>
                  <a:srgbClr val="000000"/>
                </a:solidFill>
                <a:latin typeface="Times New Roman"/>
                <a:cs typeface="Times New Roman"/>
              </a:rPr>
              <a:t>.</a:t>
            </a:r>
          </a:p>
          <a:p>
            <a:pPr>
              <a:lnSpc>
                <a:spcPts val="2500"/>
              </a:lnSpc>
            </a:pPr>
            <a:endParaRPr lang="en-CA" sz="2008">
              <a:solidFill>
                <a:srgbClr val="000000"/>
              </a:solidFill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4953000" y="7124700"/>
            <a:ext cx="51054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00" smtClean="0">
                <a:solidFill>
                  <a:srgbClr val="000000"/>
                </a:solidFill>
                <a:latin typeface="Times New Roman"/>
                <a:cs typeface="Times New Roman"/>
              </a:rPr>
              <a:t>12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838200" y="520700"/>
            <a:ext cx="92202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10" b="1" smtClean="0">
                <a:solidFill>
                  <a:srgbClr val="000000"/>
                </a:solidFill>
                <a:latin typeface="Times New Roman Bold"/>
                <a:cs typeface="Times New Roman Bold"/>
              </a:rPr>
              <a:t>Вплив мотивації на задоволеність навчанням (UniDos-2015)</a:t>
            </a:r>
            <a:r>
              <a:rPr lang="en-CA" sz="2400" smtClean="0">
                <a:solidFill>
                  <a:srgbClr val="000000"/>
                </a:solidFill>
                <a:latin typeface="Times New Roman"/>
                <a:cs typeface="Times New Roman"/>
              </a:rPr>
              <a:t>.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11200" y="1016000"/>
            <a:ext cx="9347200" cy="749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Модель регресії. Залежна змінна - індекс задоволеності навчанням</a:t>
            </a:r>
            <a:br>
              <a:rPr lang="en-CA" sz="2060" smtClean="0">
                <a:solidFill>
                  <a:srgbClr val="000000"/>
                </a:solidFill>
                <a:latin typeface="Times New Roman"/>
              </a:rPr>
            </a:br>
            <a:r>
              <a:rPr lang="en-CA" sz="2400" smtClean="0">
                <a:solidFill>
                  <a:srgbClr val="000000"/>
                </a:solidFill>
                <a:latin typeface="Times New Roman"/>
                <a:cs typeface="Times New Roman"/>
              </a:rPr>
              <a:t>R</a:t>
            </a:r>
            <a:r>
              <a:rPr lang="en-CA" sz="1547" smtClean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=0.138</a:t>
            </a:r>
          </a:p>
          <a:p>
            <a:pPr>
              <a:lnSpc>
                <a:spcPts val="2700"/>
              </a:lnSpc>
            </a:pPr>
            <a:endParaRPr lang="en-CA" sz="206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378700" y="1689100"/>
            <a:ext cx="6350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beta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5" name="TextBox 5"/>
          <p:cNvSpPr txBox="1"/>
          <p:nvPr/>
        </p:nvSpPr>
        <p:spPr>
          <a:xfrm>
            <a:off x="8407400" y="1689100"/>
            <a:ext cx="7620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Знач.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6" name="TextBox 6"/>
          <p:cNvSpPr txBox="1"/>
          <p:nvPr/>
        </p:nvSpPr>
        <p:spPr>
          <a:xfrm>
            <a:off x="825500" y="1955800"/>
            <a:ext cx="29337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орієнтація на саморозвиток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7" name="TextBox 7"/>
          <p:cNvSpPr txBox="1"/>
          <p:nvPr/>
        </p:nvSpPr>
        <p:spPr>
          <a:xfrm>
            <a:off x="7505700" y="1955800"/>
            <a:ext cx="7620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0.251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8" name="TextBox 8"/>
          <p:cNvSpPr txBox="1"/>
          <p:nvPr/>
        </p:nvSpPr>
        <p:spPr>
          <a:xfrm>
            <a:off x="8648700" y="1955800"/>
            <a:ext cx="6477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.000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9" name="TextBox 9"/>
          <p:cNvSpPr txBox="1"/>
          <p:nvPr/>
        </p:nvSpPr>
        <p:spPr>
          <a:xfrm>
            <a:off x="825500" y="2222500"/>
            <a:ext cx="25908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навчання за контрактом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10" name="TextBox 10"/>
          <p:cNvSpPr txBox="1"/>
          <p:nvPr/>
        </p:nvSpPr>
        <p:spPr>
          <a:xfrm>
            <a:off x="7429500" y="2222500"/>
            <a:ext cx="8382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-0.096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11" name="TextBox 11"/>
          <p:cNvSpPr txBox="1"/>
          <p:nvPr/>
        </p:nvSpPr>
        <p:spPr>
          <a:xfrm>
            <a:off x="8648700" y="2222500"/>
            <a:ext cx="6477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.003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12" name="TextBox 12"/>
          <p:cNvSpPr txBox="1"/>
          <p:nvPr/>
        </p:nvSpPr>
        <p:spPr>
          <a:xfrm>
            <a:off x="825500" y="2489200"/>
            <a:ext cx="30226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факультети соціальних наук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13" name="TextBox 13"/>
          <p:cNvSpPr txBox="1"/>
          <p:nvPr/>
        </p:nvSpPr>
        <p:spPr>
          <a:xfrm>
            <a:off x="7429500" y="2489200"/>
            <a:ext cx="8509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-0.177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14" name="TextBox 14"/>
          <p:cNvSpPr txBox="1"/>
          <p:nvPr/>
        </p:nvSpPr>
        <p:spPr>
          <a:xfrm>
            <a:off x="8648700" y="2489200"/>
            <a:ext cx="6604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.000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15" name="TextBox 15"/>
          <p:cNvSpPr txBox="1"/>
          <p:nvPr/>
        </p:nvSpPr>
        <p:spPr>
          <a:xfrm>
            <a:off x="825500" y="2768600"/>
            <a:ext cx="25654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факультети гуманітарні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16" name="TextBox 16"/>
          <p:cNvSpPr txBox="1"/>
          <p:nvPr/>
        </p:nvSpPr>
        <p:spPr>
          <a:xfrm>
            <a:off x="7429500" y="2768600"/>
            <a:ext cx="8382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-0.215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17" name="TextBox 17"/>
          <p:cNvSpPr txBox="1"/>
          <p:nvPr/>
        </p:nvSpPr>
        <p:spPr>
          <a:xfrm>
            <a:off x="8648700" y="2768600"/>
            <a:ext cx="6477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.000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18" name="TextBox 18"/>
          <p:cNvSpPr txBox="1"/>
          <p:nvPr/>
        </p:nvSpPr>
        <p:spPr>
          <a:xfrm>
            <a:off x="825500" y="3035300"/>
            <a:ext cx="50927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факультети юридичний та міжнародних відносин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19" name="TextBox 19"/>
          <p:cNvSpPr txBox="1"/>
          <p:nvPr/>
        </p:nvSpPr>
        <p:spPr>
          <a:xfrm>
            <a:off x="7429500" y="3035300"/>
            <a:ext cx="8382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-0.058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20" name="TextBox 20"/>
          <p:cNvSpPr txBox="1"/>
          <p:nvPr/>
        </p:nvSpPr>
        <p:spPr>
          <a:xfrm>
            <a:off x="8648700" y="3035300"/>
            <a:ext cx="6477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.082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21" name="TextBox 21"/>
          <p:cNvSpPr txBox="1"/>
          <p:nvPr/>
        </p:nvSpPr>
        <p:spPr>
          <a:xfrm>
            <a:off x="825500" y="3302000"/>
            <a:ext cx="52324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є плани працювати або навчатися за спеціальністю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22" name="TextBox 22"/>
          <p:cNvSpPr txBox="1"/>
          <p:nvPr/>
        </p:nvSpPr>
        <p:spPr>
          <a:xfrm>
            <a:off x="7505700" y="3302000"/>
            <a:ext cx="7620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0.082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23" name="TextBox 23"/>
          <p:cNvSpPr txBox="1"/>
          <p:nvPr/>
        </p:nvSpPr>
        <p:spPr>
          <a:xfrm>
            <a:off x="8648700" y="3302000"/>
            <a:ext cx="6477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.008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24" name="TextBox 24"/>
          <p:cNvSpPr txBox="1"/>
          <p:nvPr/>
        </p:nvSpPr>
        <p:spPr>
          <a:xfrm>
            <a:off x="825500" y="3568700"/>
            <a:ext cx="37465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навчання на магістерській програмі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25" name="TextBox 25"/>
          <p:cNvSpPr txBox="1"/>
          <p:nvPr/>
        </p:nvSpPr>
        <p:spPr>
          <a:xfrm>
            <a:off x="7429500" y="3568700"/>
            <a:ext cx="8509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-0.057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26" name="TextBox 26"/>
          <p:cNvSpPr txBox="1"/>
          <p:nvPr/>
        </p:nvSpPr>
        <p:spPr>
          <a:xfrm>
            <a:off x="8648700" y="3568700"/>
            <a:ext cx="6604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.060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27" name="TextBox 27"/>
          <p:cNvSpPr txBox="1"/>
          <p:nvPr/>
        </p:nvSpPr>
        <p:spPr>
          <a:xfrm>
            <a:off x="825500" y="3848100"/>
            <a:ext cx="30480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сім’я має високий добробут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28" name="TextBox 28"/>
          <p:cNvSpPr txBox="1"/>
          <p:nvPr/>
        </p:nvSpPr>
        <p:spPr>
          <a:xfrm>
            <a:off x="7505700" y="3848100"/>
            <a:ext cx="8509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0.065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29" name="TextBox 29"/>
          <p:cNvSpPr txBox="1"/>
          <p:nvPr/>
        </p:nvSpPr>
        <p:spPr>
          <a:xfrm>
            <a:off x="8648700" y="3848100"/>
            <a:ext cx="7366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.035</a:t>
            </a:r>
          </a:p>
          <a:p>
            <a:pPr>
              <a:lnSpc>
                <a:spcPts val="2070"/>
              </a:lnSpc>
            </a:pPr>
          </a:p>
        </p:txBody>
      </p:sp>
      <p:sp>
        <p:nvSpPr>
          <p:cNvPr id="30" name="TextBox 30"/>
          <p:cNvSpPr txBox="1"/>
          <p:nvPr/>
        </p:nvSpPr>
        <p:spPr>
          <a:xfrm>
            <a:off x="711200" y="4419600"/>
            <a:ext cx="9347200" cy="673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CA" sz="2004" smtClean="0">
                <a:solidFill>
                  <a:srgbClr val="0000FF"/>
                </a:solidFill>
                <a:latin typeface="Times New Roman Italic"/>
                <a:cs typeface="Times New Roman Italic"/>
              </a:rPr>
              <a:t>Орієнтація на саморозвиток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має найбільший позитивний вплив на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задоволеність навчанням. </a:t>
            </a:r>
            <a:r>
              <a:rPr lang="en-CA" sz="2004" smtClean="0">
                <a:solidFill>
                  <a:srgbClr val="0000FF"/>
                </a:solidFill>
                <a:latin typeface="Times New Roman Italic"/>
                <a:cs typeface="Times New Roman Italic"/>
              </a:rPr>
              <a:t>Орієнтація на кар’єру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впливу не має.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31" name="TextBox 31"/>
          <p:cNvSpPr txBox="1"/>
          <p:nvPr/>
        </p:nvSpPr>
        <p:spPr>
          <a:xfrm>
            <a:off x="711200" y="5003800"/>
            <a:ext cx="93472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Приналежність до факультетів </a:t>
            </a:r>
            <a:r>
              <a:rPr lang="en-CA" sz="2004" smtClean="0">
                <a:solidFill>
                  <a:srgbClr val="0000FF"/>
                </a:solidFill>
                <a:latin typeface="Times New Roman Italic"/>
                <a:cs typeface="Times New Roman Italic"/>
              </a:rPr>
              <a:t>соціальних наук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і особливо </a:t>
            </a:r>
            <a:r>
              <a:rPr lang="en-CA" sz="2004" smtClean="0">
                <a:solidFill>
                  <a:srgbClr val="0000FF"/>
                </a:solidFill>
                <a:latin typeface="Times New Roman Italic"/>
                <a:cs typeface="Times New Roman Italic"/>
              </a:rPr>
              <a:t>гуманітарних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FF"/>
                </a:solidFill>
                <a:latin typeface="Times New Roman Italic"/>
                <a:cs typeface="Times New Roman Italic"/>
              </a:rPr>
              <a:t>наук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має негативний вплив на задоволеність (референтна група - студенти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природничих факультетів)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32" name="TextBox 32"/>
          <p:cNvSpPr txBox="1"/>
          <p:nvPr/>
        </p:nvSpPr>
        <p:spPr>
          <a:xfrm>
            <a:off x="711200" y="5880100"/>
            <a:ext cx="9347200" cy="673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Студенти </a:t>
            </a:r>
            <a:r>
              <a:rPr lang="en-CA" sz="2004" smtClean="0">
                <a:solidFill>
                  <a:srgbClr val="0000FF"/>
                </a:solidFill>
                <a:latin typeface="Times New Roman Italic"/>
                <a:cs typeface="Times New Roman Italic"/>
              </a:rPr>
              <a:t>магістерських програм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мають нижчу задоволеність у порівнянні із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студентами бакалаврату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33" name="TextBox 33"/>
          <p:cNvSpPr txBox="1"/>
          <p:nvPr/>
        </p:nvSpPr>
        <p:spPr>
          <a:xfrm>
            <a:off x="4953000" y="7124700"/>
            <a:ext cx="51054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00" smtClean="0">
                <a:solidFill>
                  <a:srgbClr val="000000"/>
                </a:solidFill>
                <a:latin typeface="Times New Roman"/>
                <a:cs typeface="Times New Roman"/>
              </a:rPr>
              <a:t>13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711200" y="1168400"/>
            <a:ext cx="93472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10" b="1" smtClean="0">
                <a:solidFill>
                  <a:srgbClr val="000000"/>
                </a:solidFill>
                <a:latin typeface="Times New Roman Bold"/>
                <a:cs typeface="Times New Roman Bold"/>
              </a:rPr>
              <a:t>Де Ви плануєте проживати після закінчення університету?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5321300" y="2159000"/>
            <a:ext cx="508000" cy="279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2 к.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4" name="TextBox 4"/>
          <p:cNvSpPr txBox="1"/>
          <p:nvPr/>
        </p:nvSpPr>
        <p:spPr>
          <a:xfrm>
            <a:off x="6235700" y="2159000"/>
            <a:ext cx="508000" cy="279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3 к.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5" name="TextBox 5"/>
          <p:cNvSpPr txBox="1"/>
          <p:nvPr/>
        </p:nvSpPr>
        <p:spPr>
          <a:xfrm>
            <a:off x="7213600" y="2159000"/>
            <a:ext cx="508000" cy="279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4 к.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6" name="TextBox 6"/>
          <p:cNvSpPr txBox="1"/>
          <p:nvPr/>
        </p:nvSpPr>
        <p:spPr>
          <a:xfrm>
            <a:off x="8026400" y="2159000"/>
            <a:ext cx="1066800" cy="279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магістри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7" name="TextBox 7"/>
          <p:cNvSpPr txBox="1"/>
          <p:nvPr/>
        </p:nvSpPr>
        <p:spPr>
          <a:xfrm>
            <a:off x="762000" y="2451100"/>
            <a:ext cx="977900" cy="292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В Києві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8" name="TextBox 8"/>
          <p:cNvSpPr txBox="1"/>
          <p:nvPr/>
        </p:nvSpPr>
        <p:spPr>
          <a:xfrm>
            <a:off x="5181600" y="2451100"/>
            <a:ext cx="787400" cy="292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64.2%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9" name="TextBox 9"/>
          <p:cNvSpPr txBox="1"/>
          <p:nvPr/>
        </p:nvSpPr>
        <p:spPr>
          <a:xfrm>
            <a:off x="6096000" y="2451100"/>
            <a:ext cx="787400" cy="292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67.1%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10" name="TextBox 10"/>
          <p:cNvSpPr txBox="1"/>
          <p:nvPr/>
        </p:nvSpPr>
        <p:spPr>
          <a:xfrm>
            <a:off x="7073900" y="2451100"/>
            <a:ext cx="787400" cy="292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64.9%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11" name="TextBox 11"/>
          <p:cNvSpPr txBox="1"/>
          <p:nvPr/>
        </p:nvSpPr>
        <p:spPr>
          <a:xfrm>
            <a:off x="8153400" y="2451100"/>
            <a:ext cx="787400" cy="292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73.3%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12" name="TextBox 12"/>
          <p:cNvSpPr txBox="1"/>
          <p:nvPr/>
        </p:nvSpPr>
        <p:spPr>
          <a:xfrm>
            <a:off x="762000" y="2755900"/>
            <a:ext cx="3797300" cy="279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Повернусь до рідного міста / села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13" name="TextBox 13"/>
          <p:cNvSpPr txBox="1"/>
          <p:nvPr/>
        </p:nvSpPr>
        <p:spPr>
          <a:xfrm>
            <a:off x="5245100" y="2755900"/>
            <a:ext cx="660400" cy="279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3.0%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14" name="TextBox 14"/>
          <p:cNvSpPr txBox="1"/>
          <p:nvPr/>
        </p:nvSpPr>
        <p:spPr>
          <a:xfrm>
            <a:off x="6159500" y="2755900"/>
            <a:ext cx="660400" cy="279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3.1%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15" name="TextBox 15"/>
          <p:cNvSpPr txBox="1"/>
          <p:nvPr/>
        </p:nvSpPr>
        <p:spPr>
          <a:xfrm>
            <a:off x="7137400" y="2755900"/>
            <a:ext cx="660400" cy="279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4.5%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16" name="TextBox 16"/>
          <p:cNvSpPr txBox="1"/>
          <p:nvPr/>
        </p:nvSpPr>
        <p:spPr>
          <a:xfrm>
            <a:off x="8216900" y="2755900"/>
            <a:ext cx="660400" cy="279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4.1%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17" name="TextBox 17"/>
          <p:cNvSpPr txBox="1"/>
          <p:nvPr/>
        </p:nvSpPr>
        <p:spPr>
          <a:xfrm>
            <a:off x="762000" y="3048000"/>
            <a:ext cx="4356100" cy="292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CA" sz="1800" smtClean="0">
                <a:solidFill>
                  <a:srgbClr val="000000"/>
                </a:solidFill>
                <a:latin typeface="Times New Roman"/>
                <a:cs typeface="Times New Roman"/>
              </a:rPr>
              <a:t>Переїду до іншого міста в межах України</a:t>
            </a:r>
          </a:p>
          <a:p>
            <a:pPr>
              <a:lnSpc>
                <a:spcPts val="2100"/>
              </a:lnSpc>
            </a:pPr>
          </a:p>
        </p:txBody>
      </p:sp>
      <p:sp>
        <p:nvSpPr>
          <p:cNvPr id="18" name="TextBox 18"/>
          <p:cNvSpPr txBox="1"/>
          <p:nvPr/>
        </p:nvSpPr>
        <p:spPr>
          <a:xfrm>
            <a:off x="5245100" y="3048000"/>
            <a:ext cx="660400" cy="292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3.5%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19" name="TextBox 19"/>
          <p:cNvSpPr txBox="1"/>
          <p:nvPr/>
        </p:nvSpPr>
        <p:spPr>
          <a:xfrm>
            <a:off x="6159500" y="3048000"/>
            <a:ext cx="660400" cy="292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3.9%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20" name="TextBox 20"/>
          <p:cNvSpPr txBox="1"/>
          <p:nvPr/>
        </p:nvSpPr>
        <p:spPr>
          <a:xfrm>
            <a:off x="7137400" y="3048000"/>
            <a:ext cx="660400" cy="292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2.5%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21" name="TextBox 21"/>
          <p:cNvSpPr txBox="1"/>
          <p:nvPr/>
        </p:nvSpPr>
        <p:spPr>
          <a:xfrm>
            <a:off x="8216900" y="3048000"/>
            <a:ext cx="660400" cy="292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3.2%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22" name="TextBox 22"/>
          <p:cNvSpPr txBox="1"/>
          <p:nvPr/>
        </p:nvSpPr>
        <p:spPr>
          <a:xfrm>
            <a:off x="762000" y="3352800"/>
            <a:ext cx="2997200" cy="279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Планую виїхати за кордон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23" name="TextBox 23"/>
          <p:cNvSpPr txBox="1"/>
          <p:nvPr/>
        </p:nvSpPr>
        <p:spPr>
          <a:xfrm>
            <a:off x="5181600" y="3352800"/>
            <a:ext cx="787400" cy="279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FF"/>
                </a:solidFill>
                <a:latin typeface="Times New Roman"/>
                <a:cs typeface="Times New Roman"/>
              </a:rPr>
              <a:t>23.4%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24" name="TextBox 24"/>
          <p:cNvSpPr txBox="1"/>
          <p:nvPr/>
        </p:nvSpPr>
        <p:spPr>
          <a:xfrm>
            <a:off x="6096000" y="3352800"/>
            <a:ext cx="787400" cy="279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21.1%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25" name="TextBox 25"/>
          <p:cNvSpPr txBox="1"/>
          <p:nvPr/>
        </p:nvSpPr>
        <p:spPr>
          <a:xfrm>
            <a:off x="7073900" y="3352800"/>
            <a:ext cx="787400" cy="279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22.3%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26" name="TextBox 26"/>
          <p:cNvSpPr txBox="1"/>
          <p:nvPr/>
        </p:nvSpPr>
        <p:spPr>
          <a:xfrm>
            <a:off x="8153400" y="3352800"/>
            <a:ext cx="787400" cy="279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FF"/>
                </a:solidFill>
                <a:latin typeface="Times New Roman"/>
                <a:cs typeface="Times New Roman"/>
              </a:rPr>
              <a:t>13.8%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27" name="TextBox 27"/>
          <p:cNvSpPr txBox="1"/>
          <p:nvPr/>
        </p:nvSpPr>
        <p:spPr>
          <a:xfrm>
            <a:off x="762000" y="3644900"/>
            <a:ext cx="7112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Інше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28" name="TextBox 28"/>
          <p:cNvSpPr txBox="1"/>
          <p:nvPr/>
        </p:nvSpPr>
        <p:spPr>
          <a:xfrm>
            <a:off x="5245100" y="3644900"/>
            <a:ext cx="7112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6.0%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29" name="TextBox 29"/>
          <p:cNvSpPr txBox="1"/>
          <p:nvPr/>
        </p:nvSpPr>
        <p:spPr>
          <a:xfrm>
            <a:off x="6159500" y="3644900"/>
            <a:ext cx="7112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4.8%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30" name="TextBox 30"/>
          <p:cNvSpPr txBox="1"/>
          <p:nvPr/>
        </p:nvSpPr>
        <p:spPr>
          <a:xfrm>
            <a:off x="7137400" y="3644900"/>
            <a:ext cx="7112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5.8%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31" name="TextBox 31"/>
          <p:cNvSpPr txBox="1"/>
          <p:nvPr/>
        </p:nvSpPr>
        <p:spPr>
          <a:xfrm>
            <a:off x="8216900" y="3644900"/>
            <a:ext cx="7112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5.6%</a:t>
            </a:r>
          </a:p>
          <a:p>
            <a:pPr>
              <a:lnSpc>
                <a:spcPts val="2300"/>
              </a:lnSpc>
            </a:pPr>
          </a:p>
        </p:txBody>
      </p:sp>
      <p:sp>
        <p:nvSpPr>
          <p:cNvPr id="32" name="TextBox 32"/>
          <p:cNvSpPr txBox="1"/>
          <p:nvPr/>
        </p:nvSpPr>
        <p:spPr>
          <a:xfrm>
            <a:off x="711200" y="4254500"/>
            <a:ext cx="9347200" cy="673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Студенти магістерських програм мають значно більш визначені плани на</a:t>
            </a:r>
            <a:br>
              <a:rPr lang="en-CA" sz="1987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подальше життя в Україні</a:t>
            </a:r>
            <a:r>
              <a:rPr lang="en-CA" sz="1596" smtClean="0">
                <a:solidFill>
                  <a:srgbClr val="000000"/>
                </a:solidFill>
                <a:latin typeface="Times New Roman"/>
                <a:cs typeface="Times New Roman"/>
              </a:rPr>
              <a:t>.</a:t>
            </a:r>
          </a:p>
          <a:p>
            <a:pPr>
              <a:lnSpc>
                <a:spcPts val="2300"/>
              </a:lnSpc>
            </a:pPr>
            <a:endParaRPr lang="en-CA" sz="1987">
              <a:solidFill>
                <a:srgbClr val="000000"/>
              </a:solidFill>
            </a:endParaRPr>
          </a:p>
        </p:txBody>
      </p:sp>
      <p:sp>
        <p:nvSpPr>
          <p:cNvPr id="33" name="TextBox 33"/>
          <p:cNvSpPr txBox="1"/>
          <p:nvPr/>
        </p:nvSpPr>
        <p:spPr>
          <a:xfrm>
            <a:off x="4953000" y="7124700"/>
            <a:ext cx="51054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00" smtClean="0">
                <a:solidFill>
                  <a:srgbClr val="000000"/>
                </a:solidFill>
                <a:latin typeface="Times New Roman"/>
                <a:cs typeface="Times New Roman"/>
              </a:rPr>
              <a:t>14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1397000" y="520700"/>
            <a:ext cx="8661400" cy="825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800"/>
              </a:lnSpc>
              <a:tabLst>
                <a:tab pos="2870200" algn="l"/>
              </a:tabLst>
            </a:pPr>
            <a:r>
              <a:rPr lang="en-CA" sz="2410" b="1" smtClean="0">
                <a:solidFill>
                  <a:srgbClr val="000000"/>
                </a:solidFill>
                <a:latin typeface="Times New Roman Bold"/>
                <a:cs typeface="Times New Roman Bold"/>
              </a:rPr>
              <a:t>Вивчення думки студентів про викладання окремих</a:t>
            </a:r>
            <a:br>
              <a:rPr lang="en-CA" sz="2400" smtClean="0">
                <a:solidFill>
                  <a:srgbClr val="000000"/>
                </a:solidFill>
                <a:latin typeface="Times New Roman"/>
              </a:rPr>
            </a:br>
            <a:r>
              <a:rPr lang="en-CA" sz="2410" b="1" smtClean="0">
                <a:solidFill>
                  <a:srgbClr val="000000"/>
                </a:solidFill>
                <a:latin typeface="Times New Roman Bold"/>
                <a:cs typeface="Times New Roman Bold"/>
              </a:rPr>
              <a:t>	дисциплін.</a:t>
            </a:r>
          </a:p>
          <a:p>
            <a:pPr>
              <a:lnSpc>
                <a:spcPts val="280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11200" y="1231900"/>
            <a:ext cx="93472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Пілотний проект зимова сесія 2015/2016 н.р.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11200" y="1524000"/>
            <a:ext cx="93472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Взяли участь 10 (8) факультетів (близько 3000 анкет)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Оцінено 127 дисциплін.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11200" y="2108200"/>
            <a:ext cx="93472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Короткий експрес-опитувальник, одна сторінка, три блоки питань - оцінка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лектора. оцінка асистента лектора, оцінка дисципліни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711200" y="2984500"/>
            <a:ext cx="93472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 Italic"/>
                <a:cs typeface="Times New Roman Italic"/>
              </a:rPr>
              <a:t>Якою мірою ви погоджуєтесь із наведеними нижче твердженнями стосовно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 Italic"/>
                <a:cs typeface="Times New Roman Italic"/>
              </a:rPr>
              <a:t>викладача. що читає лекції з дисципліни, заняття з якої зараз відбувається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.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7404100" y="3708400"/>
            <a:ext cx="2654300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20"/>
              </a:lnSpc>
            </a:pPr>
            <a:r>
              <a:rPr lang="en-CA" sz="803" smtClean="0">
                <a:solidFill>
                  <a:srgbClr val="000000"/>
                </a:solidFill>
                <a:latin typeface="Times New Roman"/>
                <a:cs typeface="Times New Roman"/>
              </a:rPr>
              <a:t>Рівною</a:t>
            </a:r>
          </a:p>
          <a:p>
            <a:pPr>
              <a:lnSpc>
                <a:spcPts val="920"/>
              </a:lnSpc>
            </a:pPr>
            <a:endParaRPr lang="en-CA" sz="803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5994400" y="3873500"/>
            <a:ext cx="1181100" cy="279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62484">
              <a:lnSpc>
                <a:spcPts val="900"/>
              </a:lnSpc>
            </a:pPr>
            <a:r>
              <a:rPr lang="en-CA" sz="803" smtClean="0">
                <a:solidFill>
                  <a:srgbClr val="000000"/>
                </a:solidFill>
                <a:latin typeface="Times New Roman"/>
                <a:cs typeface="Times New Roman"/>
              </a:rPr>
              <a:t>Зовсім не</a:t>
            </a:r>
            <a:br>
              <a:rPr lang="en-CA" sz="803" smtClean="0">
                <a:solidFill>
                  <a:srgbClr val="000000"/>
                </a:solidFill>
                <a:latin typeface="Times New Roman"/>
              </a:rPr>
            </a:br>
            <a:r>
              <a:rPr lang="en-CA" sz="803" smtClean="0">
                <a:solidFill>
                  <a:srgbClr val="000000"/>
                </a:solidFill>
                <a:latin typeface="Times New Roman"/>
                <a:cs typeface="Times New Roman"/>
              </a:rPr>
              <a:t>погоджуюсь</a:t>
            </a:r>
          </a:p>
          <a:p>
            <a:pPr>
              <a:lnSpc>
                <a:spcPts val="925"/>
              </a:lnSpc>
            </a:pPr>
            <a:endParaRPr lang="en-CA" sz="803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711200" y="4127500"/>
            <a:ext cx="6464300" cy="292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CA" sz="1413" b="1" smtClean="0">
                <a:solidFill>
                  <a:srgbClr val="000000"/>
                </a:solidFill>
                <a:latin typeface="Times New Roman Bold Italic"/>
                <a:cs typeface="Times New Roman Bold Italic"/>
              </a:rPr>
              <a:t>Викладач …</a:t>
            </a:r>
          </a:p>
          <a:p>
            <a:pPr>
              <a:lnSpc>
                <a:spcPts val="1390"/>
              </a:lnSpc>
            </a:pPr>
            <a:endParaRPr lang="en-CA" sz="1403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7366000" y="3822700"/>
            <a:ext cx="10795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00"/>
              </a:lnSpc>
            </a:pPr>
            <a:r>
              <a:rPr lang="en-CA" sz="803" smtClean="0">
                <a:solidFill>
                  <a:srgbClr val="000000"/>
                </a:solidFill>
                <a:latin typeface="Times New Roman"/>
                <a:cs typeface="Times New Roman"/>
              </a:rPr>
              <a:t>мірою як</a:t>
            </a:r>
          </a:p>
          <a:p>
            <a:pPr>
              <a:lnSpc>
                <a:spcPts val="920"/>
              </a:lnSpc>
            </a:pPr>
            <a:endParaRPr lang="en-CA" sz="803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7289800" y="3937000"/>
            <a:ext cx="1155700" cy="279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00"/>
              </a:lnSpc>
              <a:tabLst>
                <a:tab pos="114300" algn="l"/>
              </a:tabLst>
            </a:pPr>
            <a:r>
              <a:rPr lang="en-CA" sz="803" smtClean="0">
                <a:solidFill>
                  <a:srgbClr val="000000"/>
                </a:solidFill>
                <a:latin typeface="Times New Roman"/>
                <a:cs typeface="Times New Roman"/>
              </a:rPr>
              <a:t>погоджуюсь.</a:t>
            </a:r>
            <a:br>
              <a:rPr lang="en-CA" sz="803" smtClean="0">
                <a:solidFill>
                  <a:srgbClr val="000000"/>
                </a:solidFill>
                <a:latin typeface="Times New Roman"/>
              </a:rPr>
            </a:br>
            <a:r>
              <a:rPr lang="en-CA" sz="803" smtClean="0">
                <a:solidFill>
                  <a:srgbClr val="000000"/>
                </a:solidFill>
                <a:latin typeface="Times New Roman"/>
                <a:cs typeface="Times New Roman"/>
              </a:rPr>
              <a:t>	так і не</a:t>
            </a:r>
          </a:p>
          <a:p>
            <a:pPr>
              <a:lnSpc>
                <a:spcPts val="925"/>
              </a:lnSpc>
            </a:pPr>
            <a:endParaRPr lang="en-CA" sz="803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7289800" y="4178300"/>
            <a:ext cx="11557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00"/>
              </a:lnSpc>
            </a:pPr>
            <a:r>
              <a:rPr lang="en-CA" sz="803" smtClean="0">
                <a:solidFill>
                  <a:srgbClr val="000000"/>
                </a:solidFill>
                <a:latin typeface="Times New Roman"/>
                <a:cs typeface="Times New Roman"/>
              </a:rPr>
              <a:t>погоджуюсь</a:t>
            </a:r>
          </a:p>
          <a:p>
            <a:pPr>
              <a:lnSpc>
                <a:spcPts val="920"/>
              </a:lnSpc>
            </a:pPr>
            <a:endParaRPr lang="en-CA" sz="803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8559800" y="3873500"/>
            <a:ext cx="1397000" cy="279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59435">
              <a:lnSpc>
                <a:spcPts val="900"/>
              </a:lnSpc>
            </a:pPr>
            <a:r>
              <a:rPr lang="en-CA" sz="803" smtClean="0">
                <a:solidFill>
                  <a:srgbClr val="000000"/>
                </a:solidFill>
                <a:latin typeface="Times New Roman"/>
                <a:cs typeface="Times New Roman"/>
              </a:rPr>
              <a:t>Повністю</a:t>
            </a:r>
            <a:br>
              <a:rPr lang="en-CA" sz="803" smtClean="0">
                <a:solidFill>
                  <a:srgbClr val="000000"/>
                </a:solidFill>
                <a:latin typeface="Times New Roman"/>
              </a:rPr>
            </a:br>
            <a:r>
              <a:rPr lang="en-CA" sz="803" smtClean="0">
                <a:solidFill>
                  <a:srgbClr val="000000"/>
                </a:solidFill>
                <a:latin typeface="Times New Roman"/>
                <a:cs typeface="Times New Roman"/>
              </a:rPr>
              <a:t>погоджуюсь</a:t>
            </a:r>
          </a:p>
          <a:p>
            <a:pPr>
              <a:lnSpc>
                <a:spcPts val="925"/>
              </a:lnSpc>
            </a:pPr>
            <a:endParaRPr lang="en-CA" sz="803">
              <a:solidFill>
                <a:srgbClr val="000000"/>
              </a:solidFill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711200" y="4292600"/>
            <a:ext cx="39116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… вміє зацікавити студентів своєю дисципліною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15" name="TextBox 15"/>
          <p:cNvSpPr txBox="1"/>
          <p:nvPr/>
        </p:nvSpPr>
        <p:spPr>
          <a:xfrm>
            <a:off x="6210300" y="42926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16" name="TextBox 16"/>
          <p:cNvSpPr txBox="1"/>
          <p:nvPr/>
        </p:nvSpPr>
        <p:spPr>
          <a:xfrm>
            <a:off x="6896100" y="42926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17" name="TextBox 17"/>
          <p:cNvSpPr txBox="1"/>
          <p:nvPr/>
        </p:nvSpPr>
        <p:spPr>
          <a:xfrm>
            <a:off x="7518400" y="42926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18" name="TextBox 18"/>
          <p:cNvSpPr txBox="1"/>
          <p:nvPr/>
        </p:nvSpPr>
        <p:spPr>
          <a:xfrm>
            <a:off x="8153400" y="42926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19" name="TextBox 19"/>
          <p:cNvSpPr txBox="1"/>
          <p:nvPr/>
        </p:nvSpPr>
        <p:spPr>
          <a:xfrm>
            <a:off x="8788400" y="42926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5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20" name="TextBox 20"/>
          <p:cNvSpPr txBox="1"/>
          <p:nvPr/>
        </p:nvSpPr>
        <p:spPr>
          <a:xfrm>
            <a:off x="711200" y="4508500"/>
            <a:ext cx="52451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… стимулює активність. творчість та самостійну роботу студентів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21" name="TextBox 21"/>
          <p:cNvSpPr txBox="1"/>
          <p:nvPr/>
        </p:nvSpPr>
        <p:spPr>
          <a:xfrm>
            <a:off x="6210300" y="45085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22" name="TextBox 22"/>
          <p:cNvSpPr txBox="1"/>
          <p:nvPr/>
        </p:nvSpPr>
        <p:spPr>
          <a:xfrm>
            <a:off x="6896100" y="45085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23" name="TextBox 23"/>
          <p:cNvSpPr txBox="1"/>
          <p:nvPr/>
        </p:nvSpPr>
        <p:spPr>
          <a:xfrm>
            <a:off x="7518400" y="45085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24" name="TextBox 24"/>
          <p:cNvSpPr txBox="1"/>
          <p:nvPr/>
        </p:nvSpPr>
        <p:spPr>
          <a:xfrm>
            <a:off x="8153400" y="45085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25" name="TextBox 25"/>
          <p:cNvSpPr txBox="1"/>
          <p:nvPr/>
        </p:nvSpPr>
        <p:spPr>
          <a:xfrm>
            <a:off x="8788400" y="45085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5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26" name="TextBox 26"/>
          <p:cNvSpPr txBox="1"/>
          <p:nvPr/>
        </p:nvSpPr>
        <p:spPr>
          <a:xfrm>
            <a:off x="711200" y="4724400"/>
            <a:ext cx="3441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… вільно володіє матеріалом з дисципліни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27" name="TextBox 27"/>
          <p:cNvSpPr txBox="1"/>
          <p:nvPr/>
        </p:nvSpPr>
        <p:spPr>
          <a:xfrm>
            <a:off x="6210300" y="4724400"/>
            <a:ext cx="266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28" name="TextBox 28"/>
          <p:cNvSpPr txBox="1"/>
          <p:nvPr/>
        </p:nvSpPr>
        <p:spPr>
          <a:xfrm>
            <a:off x="6896100" y="4724400"/>
            <a:ext cx="266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29" name="TextBox 29"/>
          <p:cNvSpPr txBox="1"/>
          <p:nvPr/>
        </p:nvSpPr>
        <p:spPr>
          <a:xfrm>
            <a:off x="7518400" y="4724400"/>
            <a:ext cx="266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30" name="TextBox 30"/>
          <p:cNvSpPr txBox="1"/>
          <p:nvPr/>
        </p:nvSpPr>
        <p:spPr>
          <a:xfrm>
            <a:off x="8153400" y="4724400"/>
            <a:ext cx="266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31" name="TextBox 31"/>
          <p:cNvSpPr txBox="1"/>
          <p:nvPr/>
        </p:nvSpPr>
        <p:spPr>
          <a:xfrm>
            <a:off x="8788400" y="4724400"/>
            <a:ext cx="266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5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32" name="TextBox 32"/>
          <p:cNvSpPr txBox="1"/>
          <p:nvPr/>
        </p:nvSpPr>
        <p:spPr>
          <a:xfrm>
            <a:off x="711200" y="4927600"/>
            <a:ext cx="50165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… проводить заняття професійною, виразною та чіткою мовою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33" name="TextBox 33"/>
          <p:cNvSpPr txBox="1"/>
          <p:nvPr/>
        </p:nvSpPr>
        <p:spPr>
          <a:xfrm>
            <a:off x="6210300" y="49276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34" name="TextBox 34"/>
          <p:cNvSpPr txBox="1"/>
          <p:nvPr/>
        </p:nvSpPr>
        <p:spPr>
          <a:xfrm>
            <a:off x="6896100" y="49276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35" name="TextBox 35"/>
          <p:cNvSpPr txBox="1"/>
          <p:nvPr/>
        </p:nvSpPr>
        <p:spPr>
          <a:xfrm>
            <a:off x="7518400" y="49276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36" name="TextBox 36"/>
          <p:cNvSpPr txBox="1"/>
          <p:nvPr/>
        </p:nvSpPr>
        <p:spPr>
          <a:xfrm>
            <a:off x="8153400" y="49276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37" name="TextBox 37"/>
          <p:cNvSpPr txBox="1"/>
          <p:nvPr/>
        </p:nvSpPr>
        <p:spPr>
          <a:xfrm>
            <a:off x="8788400" y="49276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5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38" name="TextBox 38"/>
          <p:cNvSpPr txBox="1"/>
          <p:nvPr/>
        </p:nvSpPr>
        <p:spPr>
          <a:xfrm>
            <a:off x="711200" y="5143500"/>
            <a:ext cx="3822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… вміє доступно викласти матеріал дисципліни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39" name="TextBox 39"/>
          <p:cNvSpPr txBox="1"/>
          <p:nvPr/>
        </p:nvSpPr>
        <p:spPr>
          <a:xfrm>
            <a:off x="6210300" y="5143500"/>
            <a:ext cx="3429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40" name="TextBox 40"/>
          <p:cNvSpPr txBox="1"/>
          <p:nvPr/>
        </p:nvSpPr>
        <p:spPr>
          <a:xfrm>
            <a:off x="6896100" y="5143500"/>
            <a:ext cx="3429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41" name="TextBox 41"/>
          <p:cNvSpPr txBox="1"/>
          <p:nvPr/>
        </p:nvSpPr>
        <p:spPr>
          <a:xfrm>
            <a:off x="7518400" y="5143500"/>
            <a:ext cx="3429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42" name="TextBox 42"/>
          <p:cNvSpPr txBox="1"/>
          <p:nvPr/>
        </p:nvSpPr>
        <p:spPr>
          <a:xfrm>
            <a:off x="8153400" y="5143500"/>
            <a:ext cx="3429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43" name="TextBox 43"/>
          <p:cNvSpPr txBox="1"/>
          <p:nvPr/>
        </p:nvSpPr>
        <p:spPr>
          <a:xfrm>
            <a:off x="8788400" y="5143500"/>
            <a:ext cx="3429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5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44" name="TextBox 44"/>
          <p:cNvSpPr txBox="1"/>
          <p:nvPr/>
        </p:nvSpPr>
        <p:spPr>
          <a:xfrm>
            <a:off x="711200" y="5359400"/>
            <a:ext cx="5397500" cy="495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… використовує під час занять наочні посібники, роздаткові</a:t>
            </a:r>
            <a:br>
              <a:rPr lang="en-CA" sz="1403" smtClean="0">
                <a:solidFill>
                  <a:srgbClr val="000000"/>
                </a:solidFill>
                <a:latin typeface="Times New Roman"/>
              </a:rPr>
            </a:b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матеріали та аудіовізуальні засоби</a:t>
            </a:r>
          </a:p>
          <a:p>
            <a:pPr>
              <a:lnSpc>
                <a:spcPts val="1610"/>
              </a:lnSpc>
            </a:pPr>
            <a:endParaRPr lang="en-CA" sz="1403">
              <a:solidFill>
                <a:srgbClr val="000000"/>
              </a:solidFill>
            </a:endParaRPr>
          </a:p>
        </p:txBody>
      </p:sp>
      <p:sp>
        <p:nvSpPr>
          <p:cNvPr id="45" name="TextBox 45"/>
          <p:cNvSpPr txBox="1"/>
          <p:nvPr/>
        </p:nvSpPr>
        <p:spPr>
          <a:xfrm>
            <a:off x="6210300" y="5461000"/>
            <a:ext cx="3733800" cy="292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00"/>
              </a:lnSpc>
              <a:tabLst>
                <a:tab pos="673100" algn="l"/>
                <a:tab pos="1308100" algn="l"/>
                <a:tab pos="1943100" algn="l"/>
                <a:tab pos="2578100" algn="l"/>
              </a:tabLst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	2</a:t>
            </a: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	3</a:t>
            </a: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	4</a:t>
            </a: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	5</a:t>
            </a:r>
          </a:p>
          <a:p>
            <a:pPr>
              <a:lnSpc>
                <a:spcPts val="1610"/>
              </a:lnSpc>
            </a:pPr>
            <a:endParaRPr lang="en-CA" sz="1403">
              <a:solidFill>
                <a:srgbClr val="000000"/>
              </a:solidFill>
            </a:endParaRPr>
          </a:p>
        </p:txBody>
      </p:sp>
      <p:sp>
        <p:nvSpPr>
          <p:cNvPr id="46" name="TextBox 46"/>
          <p:cNvSpPr txBox="1"/>
          <p:nvPr/>
        </p:nvSpPr>
        <p:spPr>
          <a:xfrm>
            <a:off x="711200" y="5765800"/>
            <a:ext cx="43180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… висуває чіткі та несуперечливі вимоги до студентів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47" name="TextBox 47"/>
          <p:cNvSpPr txBox="1"/>
          <p:nvPr/>
        </p:nvSpPr>
        <p:spPr>
          <a:xfrm>
            <a:off x="6210300" y="57658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48" name="TextBox 48"/>
          <p:cNvSpPr txBox="1"/>
          <p:nvPr/>
        </p:nvSpPr>
        <p:spPr>
          <a:xfrm>
            <a:off x="6896100" y="57658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49" name="TextBox 49"/>
          <p:cNvSpPr txBox="1"/>
          <p:nvPr/>
        </p:nvSpPr>
        <p:spPr>
          <a:xfrm>
            <a:off x="7518400" y="57658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50" name="TextBox 50"/>
          <p:cNvSpPr txBox="1"/>
          <p:nvPr/>
        </p:nvSpPr>
        <p:spPr>
          <a:xfrm>
            <a:off x="8153400" y="57658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51" name="TextBox 51"/>
          <p:cNvSpPr txBox="1"/>
          <p:nvPr/>
        </p:nvSpPr>
        <p:spPr>
          <a:xfrm>
            <a:off x="8788400" y="57658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5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52" name="TextBox 52"/>
          <p:cNvSpPr txBox="1"/>
          <p:nvPr/>
        </p:nvSpPr>
        <p:spPr>
          <a:xfrm>
            <a:off x="711200" y="5981700"/>
            <a:ext cx="28829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… поважає студентів. є тактовним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53" name="TextBox 53"/>
          <p:cNvSpPr txBox="1"/>
          <p:nvPr/>
        </p:nvSpPr>
        <p:spPr>
          <a:xfrm>
            <a:off x="6210300" y="5981700"/>
            <a:ext cx="3429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54" name="TextBox 54"/>
          <p:cNvSpPr txBox="1"/>
          <p:nvPr/>
        </p:nvSpPr>
        <p:spPr>
          <a:xfrm>
            <a:off x="6896100" y="5981700"/>
            <a:ext cx="3429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55" name="TextBox 55"/>
          <p:cNvSpPr txBox="1"/>
          <p:nvPr/>
        </p:nvSpPr>
        <p:spPr>
          <a:xfrm>
            <a:off x="7518400" y="5981700"/>
            <a:ext cx="3429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56" name="TextBox 56"/>
          <p:cNvSpPr txBox="1"/>
          <p:nvPr/>
        </p:nvSpPr>
        <p:spPr>
          <a:xfrm>
            <a:off x="8153400" y="5981700"/>
            <a:ext cx="3429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57" name="TextBox 57"/>
          <p:cNvSpPr txBox="1"/>
          <p:nvPr/>
        </p:nvSpPr>
        <p:spPr>
          <a:xfrm>
            <a:off x="8788400" y="5981700"/>
            <a:ext cx="3429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5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58" name="TextBox 58"/>
          <p:cNvSpPr txBox="1"/>
          <p:nvPr/>
        </p:nvSpPr>
        <p:spPr>
          <a:xfrm>
            <a:off x="4953000" y="7124700"/>
            <a:ext cx="51054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00" smtClean="0">
                <a:solidFill>
                  <a:srgbClr val="000000"/>
                </a:solidFill>
                <a:latin typeface="Times New Roman"/>
                <a:cs typeface="Times New Roman"/>
              </a:rPr>
              <a:t>15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711200" y="762000"/>
            <a:ext cx="93472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 Italic"/>
                <a:cs typeface="Times New Roman Italic"/>
              </a:rPr>
              <a:t>Наступні твердження стосуються дисципліни. яка зараз викладається: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404100" y="1079500"/>
            <a:ext cx="2654300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20"/>
              </a:lnSpc>
            </a:pPr>
            <a:r>
              <a:rPr lang="en-CA" sz="803" smtClean="0">
                <a:solidFill>
                  <a:srgbClr val="000000"/>
                </a:solidFill>
                <a:latin typeface="Times New Roman"/>
                <a:cs typeface="Times New Roman"/>
              </a:rPr>
              <a:t>Рівною</a:t>
            </a:r>
          </a:p>
          <a:p>
            <a:pPr>
              <a:lnSpc>
                <a:spcPts val="920"/>
              </a:lnSpc>
            </a:pPr>
            <a:endParaRPr lang="en-CA" sz="803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5994400" y="1244600"/>
            <a:ext cx="1181100" cy="279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62484">
              <a:lnSpc>
                <a:spcPts val="900"/>
              </a:lnSpc>
            </a:pPr>
            <a:r>
              <a:rPr lang="en-CA" sz="803" smtClean="0">
                <a:solidFill>
                  <a:srgbClr val="000000"/>
                </a:solidFill>
                <a:latin typeface="Times New Roman"/>
                <a:cs typeface="Times New Roman"/>
              </a:rPr>
              <a:t>Зовсім не</a:t>
            </a:r>
            <a:br>
              <a:rPr lang="en-CA" sz="803" smtClean="0">
                <a:solidFill>
                  <a:srgbClr val="000000"/>
                </a:solidFill>
                <a:latin typeface="Times New Roman"/>
              </a:rPr>
            </a:br>
            <a:r>
              <a:rPr lang="en-CA" sz="803" smtClean="0">
                <a:solidFill>
                  <a:srgbClr val="000000"/>
                </a:solidFill>
                <a:latin typeface="Times New Roman"/>
                <a:cs typeface="Times New Roman"/>
              </a:rPr>
              <a:t>погоджуюсь</a:t>
            </a:r>
          </a:p>
          <a:p>
            <a:pPr>
              <a:lnSpc>
                <a:spcPts val="920"/>
              </a:lnSpc>
            </a:pPr>
            <a:endParaRPr lang="en-CA" sz="803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11200" y="1498600"/>
            <a:ext cx="6464300" cy="292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CA" sz="1413" b="1" smtClean="0">
                <a:solidFill>
                  <a:srgbClr val="000000"/>
                </a:solidFill>
                <a:latin typeface="Times New Roman Bold Italic"/>
                <a:cs typeface="Times New Roman Bold Italic"/>
              </a:rPr>
              <a:t>Дисципліна …</a:t>
            </a:r>
          </a:p>
          <a:p>
            <a:pPr>
              <a:lnSpc>
                <a:spcPts val="1390"/>
              </a:lnSpc>
            </a:pPr>
            <a:endParaRPr lang="en-CA" sz="1403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7366000" y="1193800"/>
            <a:ext cx="10795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00"/>
              </a:lnSpc>
            </a:pPr>
            <a:r>
              <a:rPr lang="en-CA" sz="803" smtClean="0">
                <a:solidFill>
                  <a:srgbClr val="000000"/>
                </a:solidFill>
                <a:latin typeface="Times New Roman"/>
                <a:cs typeface="Times New Roman"/>
              </a:rPr>
              <a:t>мірою як</a:t>
            </a:r>
          </a:p>
          <a:p>
            <a:pPr>
              <a:lnSpc>
                <a:spcPts val="920"/>
              </a:lnSpc>
            </a:pPr>
            <a:endParaRPr lang="en-CA" sz="803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7289800" y="1308100"/>
            <a:ext cx="1155700" cy="279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00"/>
              </a:lnSpc>
              <a:tabLst>
                <a:tab pos="114300" algn="l"/>
              </a:tabLst>
            </a:pPr>
            <a:r>
              <a:rPr lang="en-CA" sz="803" smtClean="0">
                <a:solidFill>
                  <a:srgbClr val="000000"/>
                </a:solidFill>
                <a:latin typeface="Times New Roman"/>
                <a:cs typeface="Times New Roman"/>
              </a:rPr>
              <a:t>погоджуюсь.</a:t>
            </a:r>
            <a:br>
              <a:rPr lang="en-CA" sz="803" smtClean="0">
                <a:solidFill>
                  <a:srgbClr val="000000"/>
                </a:solidFill>
                <a:latin typeface="Times New Roman"/>
              </a:rPr>
            </a:br>
            <a:r>
              <a:rPr lang="en-CA" sz="803" smtClean="0">
                <a:solidFill>
                  <a:srgbClr val="000000"/>
                </a:solidFill>
                <a:latin typeface="Times New Roman"/>
                <a:cs typeface="Times New Roman"/>
              </a:rPr>
              <a:t>	так і не</a:t>
            </a:r>
          </a:p>
          <a:p>
            <a:pPr>
              <a:lnSpc>
                <a:spcPts val="910"/>
              </a:lnSpc>
            </a:pPr>
            <a:endParaRPr lang="en-CA" sz="803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7289800" y="1549400"/>
            <a:ext cx="11557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00"/>
              </a:lnSpc>
            </a:pPr>
            <a:r>
              <a:rPr lang="en-CA" sz="803" smtClean="0">
                <a:solidFill>
                  <a:srgbClr val="000000"/>
                </a:solidFill>
                <a:latin typeface="Times New Roman"/>
                <a:cs typeface="Times New Roman"/>
              </a:rPr>
              <a:t>погоджуюсь</a:t>
            </a:r>
          </a:p>
          <a:p>
            <a:pPr>
              <a:lnSpc>
                <a:spcPts val="920"/>
              </a:lnSpc>
            </a:pPr>
            <a:endParaRPr lang="en-CA" sz="803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8559800" y="1244600"/>
            <a:ext cx="1397000" cy="279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59435">
              <a:lnSpc>
                <a:spcPts val="900"/>
              </a:lnSpc>
            </a:pPr>
            <a:r>
              <a:rPr lang="en-CA" sz="803" smtClean="0">
                <a:solidFill>
                  <a:srgbClr val="000000"/>
                </a:solidFill>
                <a:latin typeface="Times New Roman"/>
                <a:cs typeface="Times New Roman"/>
              </a:rPr>
              <a:t>Повністю</a:t>
            </a:r>
            <a:br>
              <a:rPr lang="en-CA" sz="803" smtClean="0">
                <a:solidFill>
                  <a:srgbClr val="000000"/>
                </a:solidFill>
                <a:latin typeface="Times New Roman"/>
              </a:rPr>
            </a:br>
            <a:r>
              <a:rPr lang="en-CA" sz="803" smtClean="0">
                <a:solidFill>
                  <a:srgbClr val="000000"/>
                </a:solidFill>
                <a:latin typeface="Times New Roman"/>
                <a:cs typeface="Times New Roman"/>
              </a:rPr>
              <a:t>погоджуюсь</a:t>
            </a:r>
          </a:p>
          <a:p>
            <a:pPr>
              <a:lnSpc>
                <a:spcPts val="920"/>
              </a:lnSpc>
            </a:pPr>
            <a:endParaRPr lang="en-CA" sz="803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711200" y="1663700"/>
            <a:ext cx="45720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… логічно вписується у структуру навчальних дисциплін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11" name="TextBox 11"/>
          <p:cNvSpPr txBox="1"/>
          <p:nvPr/>
        </p:nvSpPr>
        <p:spPr>
          <a:xfrm>
            <a:off x="6210300" y="16637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12" name="TextBox 12"/>
          <p:cNvSpPr txBox="1"/>
          <p:nvPr/>
        </p:nvSpPr>
        <p:spPr>
          <a:xfrm>
            <a:off x="6896100" y="16637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13" name="TextBox 13"/>
          <p:cNvSpPr txBox="1"/>
          <p:nvPr/>
        </p:nvSpPr>
        <p:spPr>
          <a:xfrm>
            <a:off x="7518400" y="16637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14" name="TextBox 14"/>
          <p:cNvSpPr txBox="1"/>
          <p:nvPr/>
        </p:nvSpPr>
        <p:spPr>
          <a:xfrm>
            <a:off x="8153400" y="16637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15" name="TextBox 15"/>
          <p:cNvSpPr txBox="1"/>
          <p:nvPr/>
        </p:nvSpPr>
        <p:spPr>
          <a:xfrm>
            <a:off x="8788400" y="16637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5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16" name="TextBox 16"/>
          <p:cNvSpPr txBox="1"/>
          <p:nvPr/>
        </p:nvSpPr>
        <p:spPr>
          <a:xfrm>
            <a:off x="711200" y="1879600"/>
            <a:ext cx="28956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… дає практичні вміння та навички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17" name="TextBox 17"/>
          <p:cNvSpPr txBox="1"/>
          <p:nvPr/>
        </p:nvSpPr>
        <p:spPr>
          <a:xfrm>
            <a:off x="6210300" y="18796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18" name="TextBox 18"/>
          <p:cNvSpPr txBox="1"/>
          <p:nvPr/>
        </p:nvSpPr>
        <p:spPr>
          <a:xfrm>
            <a:off x="6896100" y="18796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19" name="TextBox 19"/>
          <p:cNvSpPr txBox="1"/>
          <p:nvPr/>
        </p:nvSpPr>
        <p:spPr>
          <a:xfrm>
            <a:off x="7518400" y="18796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20" name="TextBox 20"/>
          <p:cNvSpPr txBox="1"/>
          <p:nvPr/>
        </p:nvSpPr>
        <p:spPr>
          <a:xfrm>
            <a:off x="8153400" y="18796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21" name="TextBox 21"/>
          <p:cNvSpPr txBox="1"/>
          <p:nvPr/>
        </p:nvSpPr>
        <p:spPr>
          <a:xfrm>
            <a:off x="8788400" y="18796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5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22" name="TextBox 22"/>
          <p:cNvSpPr txBox="1"/>
          <p:nvPr/>
        </p:nvSpPr>
        <p:spPr>
          <a:xfrm>
            <a:off x="711200" y="2095500"/>
            <a:ext cx="42926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… не потрібна для майбутньої професійної діяльності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23" name="TextBox 23"/>
          <p:cNvSpPr txBox="1"/>
          <p:nvPr/>
        </p:nvSpPr>
        <p:spPr>
          <a:xfrm>
            <a:off x="6210300" y="2095500"/>
            <a:ext cx="266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24" name="TextBox 24"/>
          <p:cNvSpPr txBox="1"/>
          <p:nvPr/>
        </p:nvSpPr>
        <p:spPr>
          <a:xfrm>
            <a:off x="6896100" y="2095500"/>
            <a:ext cx="266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25" name="TextBox 25"/>
          <p:cNvSpPr txBox="1"/>
          <p:nvPr/>
        </p:nvSpPr>
        <p:spPr>
          <a:xfrm>
            <a:off x="7518400" y="2095500"/>
            <a:ext cx="266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26" name="TextBox 26"/>
          <p:cNvSpPr txBox="1"/>
          <p:nvPr/>
        </p:nvSpPr>
        <p:spPr>
          <a:xfrm>
            <a:off x="8153400" y="2095500"/>
            <a:ext cx="266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27" name="TextBox 27"/>
          <p:cNvSpPr txBox="1"/>
          <p:nvPr/>
        </p:nvSpPr>
        <p:spPr>
          <a:xfrm>
            <a:off x="8788400" y="2095500"/>
            <a:ext cx="266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5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28" name="TextBox 28"/>
          <p:cNvSpPr txBox="1"/>
          <p:nvPr/>
        </p:nvSpPr>
        <p:spPr>
          <a:xfrm>
            <a:off x="711200" y="2298700"/>
            <a:ext cx="19558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… розширює світогляд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29" name="TextBox 29"/>
          <p:cNvSpPr txBox="1"/>
          <p:nvPr/>
        </p:nvSpPr>
        <p:spPr>
          <a:xfrm>
            <a:off x="6210300" y="22987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30" name="TextBox 30"/>
          <p:cNvSpPr txBox="1"/>
          <p:nvPr/>
        </p:nvSpPr>
        <p:spPr>
          <a:xfrm>
            <a:off x="6896100" y="22987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31" name="TextBox 31"/>
          <p:cNvSpPr txBox="1"/>
          <p:nvPr/>
        </p:nvSpPr>
        <p:spPr>
          <a:xfrm>
            <a:off x="7518400" y="22987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32" name="TextBox 32"/>
          <p:cNvSpPr txBox="1"/>
          <p:nvPr/>
        </p:nvSpPr>
        <p:spPr>
          <a:xfrm>
            <a:off x="8153400" y="22987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33" name="TextBox 33"/>
          <p:cNvSpPr txBox="1"/>
          <p:nvPr/>
        </p:nvSpPr>
        <p:spPr>
          <a:xfrm>
            <a:off x="8788400" y="22987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5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34" name="TextBox 34"/>
          <p:cNvSpPr txBox="1"/>
          <p:nvPr/>
        </p:nvSpPr>
        <p:spPr>
          <a:xfrm>
            <a:off x="711200" y="2514600"/>
            <a:ext cx="18288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… не дає нових знань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35" name="TextBox 35"/>
          <p:cNvSpPr txBox="1"/>
          <p:nvPr/>
        </p:nvSpPr>
        <p:spPr>
          <a:xfrm>
            <a:off x="6210300" y="2514600"/>
            <a:ext cx="266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36" name="TextBox 36"/>
          <p:cNvSpPr txBox="1"/>
          <p:nvPr/>
        </p:nvSpPr>
        <p:spPr>
          <a:xfrm>
            <a:off x="6896100" y="2514600"/>
            <a:ext cx="266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37" name="TextBox 37"/>
          <p:cNvSpPr txBox="1"/>
          <p:nvPr/>
        </p:nvSpPr>
        <p:spPr>
          <a:xfrm>
            <a:off x="7518400" y="2514600"/>
            <a:ext cx="266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38" name="TextBox 38"/>
          <p:cNvSpPr txBox="1"/>
          <p:nvPr/>
        </p:nvSpPr>
        <p:spPr>
          <a:xfrm>
            <a:off x="8153400" y="2514600"/>
            <a:ext cx="266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39" name="TextBox 39"/>
          <p:cNvSpPr txBox="1"/>
          <p:nvPr/>
        </p:nvSpPr>
        <p:spPr>
          <a:xfrm>
            <a:off x="8788400" y="2514600"/>
            <a:ext cx="266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5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40" name="TextBox 40"/>
          <p:cNvSpPr txBox="1"/>
          <p:nvPr/>
        </p:nvSpPr>
        <p:spPr>
          <a:xfrm>
            <a:off x="711200" y="2717800"/>
            <a:ext cx="26543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… насичена цікавим матеріалом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41" name="TextBox 41"/>
          <p:cNvSpPr txBox="1"/>
          <p:nvPr/>
        </p:nvSpPr>
        <p:spPr>
          <a:xfrm>
            <a:off x="6210300" y="27178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42" name="TextBox 42"/>
          <p:cNvSpPr txBox="1"/>
          <p:nvPr/>
        </p:nvSpPr>
        <p:spPr>
          <a:xfrm>
            <a:off x="6896100" y="27178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43" name="TextBox 43"/>
          <p:cNvSpPr txBox="1"/>
          <p:nvPr/>
        </p:nvSpPr>
        <p:spPr>
          <a:xfrm>
            <a:off x="7518400" y="27178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44" name="TextBox 44"/>
          <p:cNvSpPr txBox="1"/>
          <p:nvPr/>
        </p:nvSpPr>
        <p:spPr>
          <a:xfrm>
            <a:off x="8153400" y="27178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45" name="TextBox 45"/>
          <p:cNvSpPr txBox="1"/>
          <p:nvPr/>
        </p:nvSpPr>
        <p:spPr>
          <a:xfrm>
            <a:off x="8788400" y="27178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5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46" name="TextBox 46"/>
          <p:cNvSpPr txBox="1"/>
          <p:nvPr/>
        </p:nvSpPr>
        <p:spPr>
          <a:xfrm>
            <a:off x="711200" y="2933700"/>
            <a:ext cx="50546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… добре забезпечена літературою та методичними матеріалами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47" name="TextBox 47"/>
          <p:cNvSpPr txBox="1"/>
          <p:nvPr/>
        </p:nvSpPr>
        <p:spPr>
          <a:xfrm>
            <a:off x="6210300" y="29337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48" name="TextBox 48"/>
          <p:cNvSpPr txBox="1"/>
          <p:nvPr/>
        </p:nvSpPr>
        <p:spPr>
          <a:xfrm>
            <a:off x="6896100" y="29337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49" name="TextBox 49"/>
          <p:cNvSpPr txBox="1"/>
          <p:nvPr/>
        </p:nvSpPr>
        <p:spPr>
          <a:xfrm>
            <a:off x="7518400" y="29337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50" name="TextBox 50"/>
          <p:cNvSpPr txBox="1"/>
          <p:nvPr/>
        </p:nvSpPr>
        <p:spPr>
          <a:xfrm>
            <a:off x="8153400" y="29337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51" name="TextBox 51"/>
          <p:cNvSpPr txBox="1"/>
          <p:nvPr/>
        </p:nvSpPr>
        <p:spPr>
          <a:xfrm>
            <a:off x="8788400" y="2933700"/>
            <a:ext cx="279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5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52" name="TextBox 52"/>
          <p:cNvSpPr txBox="1"/>
          <p:nvPr/>
        </p:nvSpPr>
        <p:spPr>
          <a:xfrm>
            <a:off x="711200" y="3149600"/>
            <a:ext cx="19685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… є занадто складною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53" name="TextBox 53"/>
          <p:cNvSpPr txBox="1"/>
          <p:nvPr/>
        </p:nvSpPr>
        <p:spPr>
          <a:xfrm>
            <a:off x="6210300" y="3149600"/>
            <a:ext cx="3429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54" name="TextBox 54"/>
          <p:cNvSpPr txBox="1"/>
          <p:nvPr/>
        </p:nvSpPr>
        <p:spPr>
          <a:xfrm>
            <a:off x="6896100" y="3149600"/>
            <a:ext cx="3429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55" name="TextBox 55"/>
          <p:cNvSpPr txBox="1"/>
          <p:nvPr/>
        </p:nvSpPr>
        <p:spPr>
          <a:xfrm>
            <a:off x="7518400" y="3149600"/>
            <a:ext cx="3429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56" name="TextBox 56"/>
          <p:cNvSpPr txBox="1"/>
          <p:nvPr/>
        </p:nvSpPr>
        <p:spPr>
          <a:xfrm>
            <a:off x="8153400" y="3149600"/>
            <a:ext cx="3429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57" name="TextBox 57"/>
          <p:cNvSpPr txBox="1"/>
          <p:nvPr/>
        </p:nvSpPr>
        <p:spPr>
          <a:xfrm>
            <a:off x="8788400" y="3149600"/>
            <a:ext cx="3429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3" smtClean="0">
                <a:solidFill>
                  <a:srgbClr val="000000"/>
                </a:solidFill>
                <a:latin typeface="Times New Roman"/>
                <a:cs typeface="Times New Roman"/>
              </a:rPr>
              <a:t>5</a:t>
            </a:r>
          </a:p>
          <a:p>
            <a:pPr>
              <a:lnSpc>
                <a:spcPts val="1610"/>
              </a:lnSpc>
            </a:pPr>
          </a:p>
        </p:txBody>
      </p:sp>
      <p:sp>
        <p:nvSpPr>
          <p:cNvPr id="58" name="TextBox 58"/>
          <p:cNvSpPr txBox="1"/>
          <p:nvPr/>
        </p:nvSpPr>
        <p:spPr>
          <a:xfrm>
            <a:off x="939800" y="3594100"/>
            <a:ext cx="91186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Перевірена </a:t>
            </a:r>
            <a:r>
              <a:rPr lang="en-CA" sz="2004" smtClean="0">
                <a:solidFill>
                  <a:srgbClr val="0000FF"/>
                </a:solidFill>
                <a:latin typeface="Times New Roman Italic"/>
                <a:cs typeface="Times New Roman Italic"/>
              </a:rPr>
              <a:t>валідність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інструменту (опитувальника)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59" name="TextBox 59"/>
          <p:cNvSpPr txBox="1"/>
          <p:nvPr/>
        </p:nvSpPr>
        <p:spPr>
          <a:xfrm>
            <a:off x="939800" y="3898900"/>
            <a:ext cx="91186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CA" sz="2004" smtClean="0">
                <a:solidFill>
                  <a:srgbClr val="0000FF"/>
                </a:solidFill>
                <a:latin typeface="Times New Roman Italic"/>
                <a:cs typeface="Times New Roman Italic"/>
              </a:rPr>
              <a:t>Діапазон оцінок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викладачів досить широкий - від 2.2 до 4.8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60" name="TextBox 60"/>
          <p:cNvSpPr txBox="1"/>
          <p:nvPr/>
        </p:nvSpPr>
        <p:spPr>
          <a:xfrm>
            <a:off x="939800" y="4191000"/>
            <a:ext cx="9118600" cy="673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Оцінки </a:t>
            </a:r>
            <a:r>
              <a:rPr lang="en-CA" sz="2004" smtClean="0">
                <a:solidFill>
                  <a:srgbClr val="0000FF"/>
                </a:solidFill>
                <a:latin typeface="Times New Roman Italic"/>
                <a:cs typeface="Times New Roman Italic"/>
              </a:rPr>
              <a:t>практичної цінності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як правило є більш низькими у порівнянні із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оцінками теоретичної та світоглядної цінності дисципліни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61" name="TextBox 61"/>
          <p:cNvSpPr txBox="1"/>
          <p:nvPr/>
        </p:nvSpPr>
        <p:spPr>
          <a:xfrm>
            <a:off x="939800" y="4775200"/>
            <a:ext cx="91186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Порівняно низькими є оцінки використання викладачами технічних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62" name="TextBox 62"/>
          <p:cNvSpPr txBox="1"/>
          <p:nvPr/>
        </p:nvSpPr>
        <p:spPr>
          <a:xfrm>
            <a:off x="1168400" y="5067300"/>
            <a:ext cx="88900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засобів та особливо </a:t>
            </a:r>
            <a:r>
              <a:rPr lang="en-CA" sz="2004" smtClean="0">
                <a:solidFill>
                  <a:srgbClr val="0000FF"/>
                </a:solidFill>
                <a:latin typeface="Times New Roman Italic"/>
                <a:cs typeface="Times New Roman Italic"/>
              </a:rPr>
              <a:t>забезпеченості дисциплін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методичними матеріалами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та технічними засобами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63" name="TextBox 63"/>
          <p:cNvSpPr txBox="1"/>
          <p:nvPr/>
        </p:nvSpPr>
        <p:spPr>
          <a:xfrm>
            <a:off x="939800" y="5651500"/>
            <a:ext cx="91186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Оцінки студентами і викладачів і окремих дисциплін є важливими, але не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єдиним та вирішальним джерелом інформації для прийняття рішень про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якість викладання та про формування навчальних планів та програм.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64" name="TextBox 64"/>
          <p:cNvSpPr txBox="1"/>
          <p:nvPr/>
        </p:nvSpPr>
        <p:spPr>
          <a:xfrm>
            <a:off x="4953000" y="7124700"/>
            <a:ext cx="51054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00" smtClean="0">
                <a:solidFill>
                  <a:srgbClr val="000000"/>
                </a:solidFill>
                <a:latin typeface="Times New Roman"/>
                <a:cs typeface="Times New Roman"/>
              </a:rPr>
              <a:t>16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711200" y="698500"/>
            <a:ext cx="93472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00" smtClean="0">
                <a:solidFill>
                  <a:srgbClr val="000000"/>
                </a:solidFill>
                <a:latin typeface="Times New Roman"/>
                <a:cs typeface="Times New Roman"/>
              </a:rPr>
              <a:t>Зимова сесія 2015-2016 н.р.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11200" y="901700"/>
            <a:ext cx="9347200" cy="584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CA" sz="1200" smtClean="0">
                <a:solidFill>
                  <a:srgbClr val="000000"/>
                </a:solidFill>
                <a:latin typeface="Times New Roman Italic"/>
                <a:cs typeface="Times New Roman Italic"/>
              </a:rPr>
              <a:t>Факультет xxxxxxxxxxxxxxxxxxxxxxxxxxxxxxxxxxxx</a:t>
            </a:r>
            <a:br>
              <a:rPr lang="en-CA" sz="1200" smtClean="0">
                <a:solidFill>
                  <a:srgbClr val="000000"/>
                </a:solidFill>
                <a:latin typeface="Times New Roman"/>
              </a:rPr>
            </a:br>
            <a:r>
              <a:rPr lang="en-CA" sz="1200" smtClean="0">
                <a:solidFill>
                  <a:srgbClr val="000000"/>
                </a:solidFill>
                <a:latin typeface="Times New Roman Italic"/>
                <a:cs typeface="Times New Roman Italic"/>
              </a:rPr>
              <a:t>Дисципліна </a:t>
            </a:r>
            <a:r>
              <a:rPr lang="en-CA" sz="1200" smtClean="0">
                <a:solidFill>
                  <a:srgbClr val="000000"/>
                </a:solidFill>
                <a:latin typeface="Times New Roman"/>
                <a:cs typeface="Times New Roman"/>
              </a:rPr>
              <a:t> xxxxxxxxxxxxxxxxxxxxxxxxxxxxxxxx</a:t>
            </a:r>
            <a:br>
              <a:rPr lang="en-CA" sz="1200" smtClean="0">
                <a:solidFill>
                  <a:srgbClr val="000000"/>
                </a:solidFill>
                <a:latin typeface="Times New Roman"/>
              </a:rPr>
            </a:br>
            <a:r>
              <a:rPr lang="en-CA" sz="1200" smtClean="0">
                <a:solidFill>
                  <a:srgbClr val="000000"/>
                </a:solidFill>
                <a:latin typeface="Times New Roman Italic"/>
                <a:cs typeface="Times New Roman Italic"/>
              </a:rPr>
              <a:t>Лектор </a:t>
            </a:r>
            <a:r>
              <a:rPr lang="en-CA" sz="1200" smtClean="0">
                <a:solidFill>
                  <a:srgbClr val="000000"/>
                </a:solidFill>
                <a:latin typeface="Times New Roman"/>
                <a:cs typeface="Times New Roman"/>
              </a:rPr>
              <a:t>xxxxxxxxx</a:t>
            </a:r>
          </a:p>
          <a:p>
            <a:pPr>
              <a:lnSpc>
                <a:spcPts val="140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11200" y="1422400"/>
            <a:ext cx="93472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00" smtClean="0">
                <a:solidFill>
                  <a:srgbClr val="000000"/>
                </a:solidFill>
                <a:latin typeface="Times New Roman Italic"/>
                <a:cs typeface="Times New Roman Italic"/>
              </a:rPr>
              <a:t>Асистент </a:t>
            </a:r>
            <a:r>
              <a:rPr lang="en-CA" sz="1200" smtClean="0">
                <a:solidFill>
                  <a:srgbClr val="000000"/>
                </a:solidFill>
                <a:latin typeface="Times New Roman"/>
                <a:cs typeface="Times New Roman"/>
              </a:rPr>
              <a:t>xxxxxxxxxxxxxxxxxxx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11200" y="1600200"/>
            <a:ext cx="93472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00" smtClean="0">
                <a:solidFill>
                  <a:srgbClr val="000000"/>
                </a:solidFill>
                <a:latin typeface="Times New Roman Italic"/>
                <a:cs typeface="Times New Roman Italic"/>
              </a:rPr>
              <a:t>Кількість студентів. що заповнили анкету: </a:t>
            </a:r>
            <a:r>
              <a:rPr lang="en-CA" sz="1200" smtClean="0">
                <a:solidFill>
                  <a:srgbClr val="000000"/>
                </a:solidFill>
                <a:latin typeface="Times New Roman"/>
                <a:cs typeface="Times New Roman"/>
              </a:rPr>
              <a:t>14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711200" y="1981200"/>
            <a:ext cx="93472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10" b="1" smtClean="0">
                <a:solidFill>
                  <a:srgbClr val="000000"/>
                </a:solidFill>
                <a:latin typeface="Times New Roman Bold"/>
                <a:cs typeface="Times New Roman Bold"/>
              </a:rPr>
              <a:t>ОЦІНКА ЛЕКТОРА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6197600" y="2235200"/>
            <a:ext cx="38608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2.6 Лектор -</a:t>
            </a:r>
          </a:p>
          <a:p>
            <a:pPr>
              <a:lnSpc>
                <a:spcPts val="1265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828800" y="2438400"/>
            <a:ext cx="901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2.2 Лектор -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9" name="TextBox 9"/>
          <p:cNvSpPr txBox="1"/>
          <p:nvPr/>
        </p:nvSpPr>
        <p:spPr>
          <a:xfrm>
            <a:off x="4013200" y="2438400"/>
            <a:ext cx="901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2.4 Лектор -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10" name="TextBox 10"/>
          <p:cNvSpPr txBox="1"/>
          <p:nvPr/>
        </p:nvSpPr>
        <p:spPr>
          <a:xfrm>
            <a:off x="6197600" y="2438400"/>
            <a:ext cx="9906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використовує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11" name="TextBox 11"/>
          <p:cNvSpPr txBox="1"/>
          <p:nvPr/>
        </p:nvSpPr>
        <p:spPr>
          <a:xfrm>
            <a:off x="1828800" y="2641600"/>
            <a:ext cx="774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стимулює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12" name="TextBox 12"/>
          <p:cNvSpPr txBox="1"/>
          <p:nvPr/>
        </p:nvSpPr>
        <p:spPr>
          <a:xfrm>
            <a:off x="4013200" y="2641600"/>
            <a:ext cx="8001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проводить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13" name="TextBox 13"/>
          <p:cNvSpPr txBox="1"/>
          <p:nvPr/>
        </p:nvSpPr>
        <p:spPr>
          <a:xfrm>
            <a:off x="5105400" y="2641600"/>
            <a:ext cx="11938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2.5 Лектор - вміє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14" name="TextBox 14"/>
          <p:cNvSpPr txBox="1"/>
          <p:nvPr/>
        </p:nvSpPr>
        <p:spPr>
          <a:xfrm>
            <a:off x="6197600" y="2641600"/>
            <a:ext cx="9779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наочні посіб-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15" name="TextBox 15"/>
          <p:cNvSpPr txBox="1"/>
          <p:nvPr/>
        </p:nvSpPr>
        <p:spPr>
          <a:xfrm>
            <a:off x="7289800" y="2641600"/>
            <a:ext cx="901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2.7 Лектор -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16" name="TextBox 16"/>
          <p:cNvSpPr txBox="1"/>
          <p:nvPr/>
        </p:nvSpPr>
        <p:spPr>
          <a:xfrm>
            <a:off x="736600" y="2844800"/>
            <a:ext cx="11938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2.1 Лектор - вміє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17" name="TextBox 17"/>
          <p:cNvSpPr txBox="1"/>
          <p:nvPr/>
        </p:nvSpPr>
        <p:spPr>
          <a:xfrm>
            <a:off x="1828800" y="2844800"/>
            <a:ext cx="8509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активність.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18" name="TextBox 18"/>
          <p:cNvSpPr txBox="1"/>
          <p:nvPr/>
        </p:nvSpPr>
        <p:spPr>
          <a:xfrm>
            <a:off x="2921000" y="2844800"/>
            <a:ext cx="901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2.3 Лектор -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19" name="TextBox 19"/>
          <p:cNvSpPr txBox="1"/>
          <p:nvPr/>
        </p:nvSpPr>
        <p:spPr>
          <a:xfrm>
            <a:off x="4013200" y="2844800"/>
            <a:ext cx="6223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заняття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20" name="TextBox 20"/>
          <p:cNvSpPr txBox="1"/>
          <p:nvPr/>
        </p:nvSpPr>
        <p:spPr>
          <a:xfrm>
            <a:off x="5105400" y="2844800"/>
            <a:ext cx="7366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доступно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21" name="TextBox 21"/>
          <p:cNvSpPr txBox="1"/>
          <p:nvPr/>
        </p:nvSpPr>
        <p:spPr>
          <a:xfrm>
            <a:off x="6197600" y="2844800"/>
            <a:ext cx="11811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ники. роздаткові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22" name="TextBox 22"/>
          <p:cNvSpPr txBox="1"/>
          <p:nvPr/>
        </p:nvSpPr>
        <p:spPr>
          <a:xfrm>
            <a:off x="7289800" y="2844800"/>
            <a:ext cx="11176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висуває чіткі та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23" name="TextBox 23"/>
          <p:cNvSpPr txBox="1"/>
          <p:nvPr/>
        </p:nvSpPr>
        <p:spPr>
          <a:xfrm>
            <a:off x="8382000" y="2844800"/>
            <a:ext cx="901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2.8 Лектор -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24" name="TextBox 24"/>
          <p:cNvSpPr txBox="1"/>
          <p:nvPr/>
        </p:nvSpPr>
        <p:spPr>
          <a:xfrm>
            <a:off x="736600" y="3048000"/>
            <a:ext cx="8255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зацікавити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25" name="TextBox 25"/>
          <p:cNvSpPr txBox="1"/>
          <p:nvPr/>
        </p:nvSpPr>
        <p:spPr>
          <a:xfrm>
            <a:off x="1828800" y="3048000"/>
            <a:ext cx="901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творчість та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26" name="TextBox 26"/>
          <p:cNvSpPr txBox="1"/>
          <p:nvPr/>
        </p:nvSpPr>
        <p:spPr>
          <a:xfrm>
            <a:off x="2921000" y="3048000"/>
            <a:ext cx="10541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вільно володіє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27" name="TextBox 27"/>
          <p:cNvSpPr txBox="1"/>
          <p:nvPr/>
        </p:nvSpPr>
        <p:spPr>
          <a:xfrm>
            <a:off x="4013200" y="3048000"/>
            <a:ext cx="1016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професійною.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28" name="TextBox 28"/>
          <p:cNvSpPr txBox="1"/>
          <p:nvPr/>
        </p:nvSpPr>
        <p:spPr>
          <a:xfrm>
            <a:off x="5105400" y="3048000"/>
            <a:ext cx="7239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викласти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29" name="TextBox 29"/>
          <p:cNvSpPr txBox="1"/>
          <p:nvPr/>
        </p:nvSpPr>
        <p:spPr>
          <a:xfrm>
            <a:off x="6197600" y="3048000"/>
            <a:ext cx="9271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матеріали та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30" name="TextBox 30"/>
          <p:cNvSpPr txBox="1"/>
          <p:nvPr/>
        </p:nvSpPr>
        <p:spPr>
          <a:xfrm>
            <a:off x="7289800" y="3048000"/>
            <a:ext cx="10414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несуперечливі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31" name="TextBox 31"/>
          <p:cNvSpPr txBox="1"/>
          <p:nvPr/>
        </p:nvSpPr>
        <p:spPr>
          <a:xfrm>
            <a:off x="8382000" y="3048000"/>
            <a:ext cx="6731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поважає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32" name="TextBox 32"/>
          <p:cNvSpPr txBox="1"/>
          <p:nvPr/>
        </p:nvSpPr>
        <p:spPr>
          <a:xfrm>
            <a:off x="9474200" y="3048000"/>
            <a:ext cx="6858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Лектор -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33" name="TextBox 33"/>
          <p:cNvSpPr txBox="1"/>
          <p:nvPr/>
        </p:nvSpPr>
        <p:spPr>
          <a:xfrm>
            <a:off x="736600" y="3251200"/>
            <a:ext cx="1143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студентів своєю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34" name="TextBox 34"/>
          <p:cNvSpPr txBox="1"/>
          <p:nvPr/>
        </p:nvSpPr>
        <p:spPr>
          <a:xfrm>
            <a:off x="1828800" y="3251200"/>
            <a:ext cx="8509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самостійну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35" name="TextBox 35"/>
          <p:cNvSpPr txBox="1"/>
          <p:nvPr/>
        </p:nvSpPr>
        <p:spPr>
          <a:xfrm>
            <a:off x="2921000" y="3251200"/>
            <a:ext cx="9525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матеріалом з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36" name="TextBox 36"/>
          <p:cNvSpPr txBox="1"/>
          <p:nvPr/>
        </p:nvSpPr>
        <p:spPr>
          <a:xfrm>
            <a:off x="4013200" y="3251200"/>
            <a:ext cx="9144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виразною та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37" name="TextBox 37"/>
          <p:cNvSpPr txBox="1"/>
          <p:nvPr/>
        </p:nvSpPr>
        <p:spPr>
          <a:xfrm>
            <a:off x="5105400" y="3251200"/>
            <a:ext cx="6985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матеріал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38" name="TextBox 38"/>
          <p:cNvSpPr txBox="1"/>
          <p:nvPr/>
        </p:nvSpPr>
        <p:spPr>
          <a:xfrm>
            <a:off x="6197600" y="3251200"/>
            <a:ext cx="10414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аудіовізуальні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39" name="TextBox 39"/>
          <p:cNvSpPr txBox="1"/>
          <p:nvPr/>
        </p:nvSpPr>
        <p:spPr>
          <a:xfrm>
            <a:off x="7289800" y="3251200"/>
            <a:ext cx="7874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вимоги до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40" name="TextBox 40"/>
          <p:cNvSpPr txBox="1"/>
          <p:nvPr/>
        </p:nvSpPr>
        <p:spPr>
          <a:xfrm>
            <a:off x="8382000" y="3251200"/>
            <a:ext cx="8763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студентів. є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41" name="TextBox 41"/>
          <p:cNvSpPr txBox="1"/>
          <p:nvPr/>
        </p:nvSpPr>
        <p:spPr>
          <a:xfrm>
            <a:off x="9474200" y="3251200"/>
            <a:ext cx="647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середня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42" name="TextBox 42"/>
          <p:cNvSpPr txBox="1"/>
          <p:nvPr/>
        </p:nvSpPr>
        <p:spPr>
          <a:xfrm>
            <a:off x="736600" y="3454400"/>
            <a:ext cx="9906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дисципліною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43" name="TextBox 43"/>
          <p:cNvSpPr txBox="1"/>
          <p:nvPr/>
        </p:nvSpPr>
        <p:spPr>
          <a:xfrm>
            <a:off x="1828800" y="3454400"/>
            <a:ext cx="12065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роботу студентів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44" name="TextBox 44"/>
          <p:cNvSpPr txBox="1"/>
          <p:nvPr/>
        </p:nvSpPr>
        <p:spPr>
          <a:xfrm>
            <a:off x="2921000" y="3454400"/>
            <a:ext cx="8890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дисципліни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45" name="TextBox 45"/>
          <p:cNvSpPr txBox="1"/>
          <p:nvPr/>
        </p:nvSpPr>
        <p:spPr>
          <a:xfrm>
            <a:off x="4013200" y="3454400"/>
            <a:ext cx="1041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чіткою мовою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46" name="TextBox 46"/>
          <p:cNvSpPr txBox="1"/>
          <p:nvPr/>
        </p:nvSpPr>
        <p:spPr>
          <a:xfrm>
            <a:off x="5105400" y="3454400"/>
            <a:ext cx="8890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дисципліни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47" name="TextBox 47"/>
          <p:cNvSpPr txBox="1"/>
          <p:nvPr/>
        </p:nvSpPr>
        <p:spPr>
          <a:xfrm>
            <a:off x="6197600" y="3454400"/>
            <a:ext cx="5969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засоби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48" name="TextBox 48"/>
          <p:cNvSpPr txBox="1"/>
          <p:nvPr/>
        </p:nvSpPr>
        <p:spPr>
          <a:xfrm>
            <a:off x="7289800" y="3454400"/>
            <a:ext cx="7620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студентів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49" name="TextBox 49"/>
          <p:cNvSpPr txBox="1"/>
          <p:nvPr/>
        </p:nvSpPr>
        <p:spPr>
          <a:xfrm>
            <a:off x="8382000" y="3454400"/>
            <a:ext cx="8255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тактовним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50" name="TextBox 50"/>
          <p:cNvSpPr txBox="1"/>
          <p:nvPr/>
        </p:nvSpPr>
        <p:spPr>
          <a:xfrm>
            <a:off x="9474200" y="3454400"/>
            <a:ext cx="5842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оцінка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51" name="TextBox 51"/>
          <p:cNvSpPr txBox="1"/>
          <p:nvPr/>
        </p:nvSpPr>
        <p:spPr>
          <a:xfrm>
            <a:off x="1155700" y="3746500"/>
            <a:ext cx="342900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Times New Roman"/>
                <a:cs typeface="Times New Roman"/>
              </a:rPr>
              <a:t>3.71</a:t>
            </a:r>
          </a:p>
          <a:p>
            <a:pPr>
              <a:lnSpc>
                <a:spcPts val="1035"/>
              </a:lnSpc>
            </a:pPr>
          </a:p>
        </p:txBody>
      </p:sp>
      <p:sp>
        <p:nvSpPr>
          <p:cNvPr id="52" name="TextBox 52"/>
          <p:cNvSpPr txBox="1"/>
          <p:nvPr/>
        </p:nvSpPr>
        <p:spPr>
          <a:xfrm>
            <a:off x="2247900" y="3746500"/>
            <a:ext cx="342900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Times New Roman"/>
                <a:cs typeface="Times New Roman"/>
              </a:rPr>
              <a:t>3.50</a:t>
            </a:r>
          </a:p>
          <a:p>
            <a:pPr>
              <a:lnSpc>
                <a:spcPts val="1035"/>
              </a:lnSpc>
            </a:pPr>
          </a:p>
        </p:txBody>
      </p:sp>
      <p:sp>
        <p:nvSpPr>
          <p:cNvPr id="53" name="TextBox 53"/>
          <p:cNvSpPr txBox="1"/>
          <p:nvPr/>
        </p:nvSpPr>
        <p:spPr>
          <a:xfrm>
            <a:off x="3340100" y="3746500"/>
            <a:ext cx="3556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Times New Roman"/>
                <a:cs typeface="Times New Roman"/>
              </a:rPr>
              <a:t>4.57</a:t>
            </a:r>
          </a:p>
          <a:p>
            <a:pPr>
              <a:lnSpc>
                <a:spcPts val="1035"/>
              </a:lnSpc>
            </a:pPr>
          </a:p>
        </p:txBody>
      </p:sp>
      <p:sp>
        <p:nvSpPr>
          <p:cNvPr id="54" name="TextBox 54"/>
          <p:cNvSpPr txBox="1"/>
          <p:nvPr/>
        </p:nvSpPr>
        <p:spPr>
          <a:xfrm>
            <a:off x="4432300" y="3746500"/>
            <a:ext cx="3556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Times New Roman"/>
                <a:cs typeface="Times New Roman"/>
              </a:rPr>
              <a:t>4.00</a:t>
            </a:r>
          </a:p>
          <a:p>
            <a:pPr>
              <a:lnSpc>
                <a:spcPts val="1035"/>
              </a:lnSpc>
            </a:pPr>
          </a:p>
        </p:txBody>
      </p:sp>
      <p:sp>
        <p:nvSpPr>
          <p:cNvPr id="55" name="TextBox 55"/>
          <p:cNvSpPr txBox="1"/>
          <p:nvPr/>
        </p:nvSpPr>
        <p:spPr>
          <a:xfrm>
            <a:off x="5524500" y="3746500"/>
            <a:ext cx="3556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Times New Roman"/>
                <a:cs typeface="Times New Roman"/>
              </a:rPr>
              <a:t>3.79</a:t>
            </a:r>
          </a:p>
          <a:p>
            <a:pPr>
              <a:lnSpc>
                <a:spcPts val="1035"/>
              </a:lnSpc>
            </a:pPr>
          </a:p>
        </p:txBody>
      </p:sp>
      <p:sp>
        <p:nvSpPr>
          <p:cNvPr id="56" name="TextBox 56"/>
          <p:cNvSpPr txBox="1"/>
          <p:nvPr/>
        </p:nvSpPr>
        <p:spPr>
          <a:xfrm>
            <a:off x="6616700" y="3746500"/>
            <a:ext cx="3556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FF0000"/>
                </a:solidFill>
                <a:latin typeface="Times New Roman"/>
                <a:cs typeface="Times New Roman"/>
              </a:rPr>
              <a:t>2.79</a:t>
            </a:r>
          </a:p>
          <a:p>
            <a:pPr>
              <a:lnSpc>
                <a:spcPts val="1035"/>
              </a:lnSpc>
            </a:pPr>
          </a:p>
        </p:txBody>
      </p:sp>
      <p:sp>
        <p:nvSpPr>
          <p:cNvPr id="57" name="TextBox 57"/>
          <p:cNvSpPr txBox="1"/>
          <p:nvPr/>
        </p:nvSpPr>
        <p:spPr>
          <a:xfrm>
            <a:off x="7708900" y="3746500"/>
            <a:ext cx="3556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Times New Roman"/>
                <a:cs typeface="Times New Roman"/>
              </a:rPr>
              <a:t>4.00</a:t>
            </a:r>
          </a:p>
          <a:p>
            <a:pPr>
              <a:lnSpc>
                <a:spcPts val="1035"/>
              </a:lnSpc>
            </a:pPr>
          </a:p>
        </p:txBody>
      </p:sp>
      <p:sp>
        <p:nvSpPr>
          <p:cNvPr id="58" name="TextBox 58"/>
          <p:cNvSpPr txBox="1"/>
          <p:nvPr/>
        </p:nvSpPr>
        <p:spPr>
          <a:xfrm>
            <a:off x="8801100" y="3746500"/>
            <a:ext cx="3556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Times New Roman"/>
                <a:cs typeface="Times New Roman"/>
              </a:rPr>
              <a:t>4.29</a:t>
            </a:r>
          </a:p>
          <a:p>
            <a:pPr>
              <a:lnSpc>
                <a:spcPts val="1035"/>
              </a:lnSpc>
            </a:pPr>
          </a:p>
        </p:txBody>
      </p:sp>
      <p:sp>
        <p:nvSpPr>
          <p:cNvPr id="59" name="TextBox 59"/>
          <p:cNvSpPr txBox="1"/>
          <p:nvPr/>
        </p:nvSpPr>
        <p:spPr>
          <a:xfrm>
            <a:off x="9779000" y="3746500"/>
            <a:ext cx="3556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Times New Roman"/>
                <a:cs typeface="Times New Roman"/>
              </a:rPr>
              <a:t>3.83</a:t>
            </a:r>
          </a:p>
          <a:p>
            <a:pPr>
              <a:lnSpc>
                <a:spcPts val="1035"/>
              </a:lnSpc>
            </a:pPr>
          </a:p>
        </p:txBody>
      </p:sp>
      <p:sp>
        <p:nvSpPr>
          <p:cNvPr id="60" name="TextBox 60"/>
          <p:cNvSpPr txBox="1"/>
          <p:nvPr/>
        </p:nvSpPr>
        <p:spPr>
          <a:xfrm>
            <a:off x="711200" y="3911600"/>
            <a:ext cx="18796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10" b="1" smtClean="0">
                <a:solidFill>
                  <a:srgbClr val="000000"/>
                </a:solidFill>
                <a:latin typeface="Times New Roman Bold"/>
                <a:cs typeface="Times New Roman Bold"/>
              </a:rPr>
              <a:t>ОЦІНКА АСИСТЕНТА</a:t>
            </a:r>
          </a:p>
          <a:p>
            <a:pPr>
              <a:lnSpc>
                <a:spcPts val="1380"/>
              </a:lnSpc>
            </a:pPr>
          </a:p>
        </p:txBody>
      </p:sp>
      <p:sp>
        <p:nvSpPr>
          <p:cNvPr id="61" name="TextBox 61"/>
          <p:cNvSpPr txBox="1"/>
          <p:nvPr/>
        </p:nvSpPr>
        <p:spPr>
          <a:xfrm>
            <a:off x="1168400" y="4203700"/>
            <a:ext cx="3556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Times New Roman"/>
                <a:cs typeface="Times New Roman"/>
              </a:rPr>
              <a:t>4.43</a:t>
            </a:r>
          </a:p>
          <a:p>
            <a:pPr>
              <a:lnSpc>
                <a:spcPts val="1035"/>
              </a:lnSpc>
            </a:pPr>
          </a:p>
        </p:txBody>
      </p:sp>
      <p:sp>
        <p:nvSpPr>
          <p:cNvPr id="62" name="TextBox 62"/>
          <p:cNvSpPr txBox="1"/>
          <p:nvPr/>
        </p:nvSpPr>
        <p:spPr>
          <a:xfrm>
            <a:off x="2260600" y="4203700"/>
            <a:ext cx="3556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Times New Roman"/>
                <a:cs typeface="Times New Roman"/>
              </a:rPr>
              <a:t>4.21</a:t>
            </a:r>
          </a:p>
          <a:p>
            <a:pPr>
              <a:lnSpc>
                <a:spcPts val="1035"/>
              </a:lnSpc>
            </a:pPr>
          </a:p>
        </p:txBody>
      </p:sp>
      <p:sp>
        <p:nvSpPr>
          <p:cNvPr id="63" name="TextBox 63"/>
          <p:cNvSpPr txBox="1"/>
          <p:nvPr/>
        </p:nvSpPr>
        <p:spPr>
          <a:xfrm>
            <a:off x="3365500" y="4203700"/>
            <a:ext cx="3556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Times New Roman"/>
                <a:cs typeface="Times New Roman"/>
              </a:rPr>
              <a:t>4.71</a:t>
            </a:r>
          </a:p>
          <a:p>
            <a:pPr>
              <a:lnSpc>
                <a:spcPts val="1035"/>
              </a:lnSpc>
            </a:pPr>
          </a:p>
        </p:txBody>
      </p:sp>
      <p:sp>
        <p:nvSpPr>
          <p:cNvPr id="64" name="TextBox 64"/>
          <p:cNvSpPr txBox="1"/>
          <p:nvPr/>
        </p:nvSpPr>
        <p:spPr>
          <a:xfrm>
            <a:off x="4457700" y="4203700"/>
            <a:ext cx="3556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Times New Roman"/>
                <a:cs typeface="Times New Roman"/>
              </a:rPr>
              <a:t>4.57</a:t>
            </a:r>
          </a:p>
          <a:p>
            <a:pPr>
              <a:lnSpc>
                <a:spcPts val="1035"/>
              </a:lnSpc>
            </a:pPr>
          </a:p>
        </p:txBody>
      </p:sp>
      <p:sp>
        <p:nvSpPr>
          <p:cNvPr id="65" name="TextBox 65"/>
          <p:cNvSpPr txBox="1"/>
          <p:nvPr/>
        </p:nvSpPr>
        <p:spPr>
          <a:xfrm>
            <a:off x="5562600" y="4203700"/>
            <a:ext cx="3556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Times New Roman"/>
                <a:cs typeface="Times New Roman"/>
              </a:rPr>
              <a:t>4.38</a:t>
            </a:r>
          </a:p>
          <a:p>
            <a:pPr>
              <a:lnSpc>
                <a:spcPts val="1035"/>
              </a:lnSpc>
            </a:pPr>
          </a:p>
        </p:txBody>
      </p:sp>
      <p:sp>
        <p:nvSpPr>
          <p:cNvPr id="66" name="TextBox 66"/>
          <p:cNvSpPr txBox="1"/>
          <p:nvPr/>
        </p:nvSpPr>
        <p:spPr>
          <a:xfrm>
            <a:off x="6654800" y="4203700"/>
            <a:ext cx="3556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FF0000"/>
                </a:solidFill>
                <a:latin typeface="Times New Roman"/>
                <a:cs typeface="Times New Roman"/>
              </a:rPr>
              <a:t>2.79</a:t>
            </a:r>
          </a:p>
          <a:p>
            <a:pPr>
              <a:lnSpc>
                <a:spcPts val="1035"/>
              </a:lnSpc>
            </a:pPr>
          </a:p>
        </p:txBody>
      </p:sp>
      <p:sp>
        <p:nvSpPr>
          <p:cNvPr id="67" name="TextBox 67"/>
          <p:cNvSpPr txBox="1"/>
          <p:nvPr/>
        </p:nvSpPr>
        <p:spPr>
          <a:xfrm>
            <a:off x="7759700" y="4203700"/>
            <a:ext cx="3556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Times New Roman"/>
                <a:cs typeface="Times New Roman"/>
              </a:rPr>
              <a:t>4.64</a:t>
            </a:r>
          </a:p>
          <a:p>
            <a:pPr>
              <a:lnSpc>
                <a:spcPts val="1035"/>
              </a:lnSpc>
            </a:pPr>
          </a:p>
        </p:txBody>
      </p:sp>
      <p:sp>
        <p:nvSpPr>
          <p:cNvPr id="68" name="TextBox 68"/>
          <p:cNvSpPr txBox="1"/>
          <p:nvPr/>
        </p:nvSpPr>
        <p:spPr>
          <a:xfrm>
            <a:off x="8851900" y="4203700"/>
            <a:ext cx="3556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Times New Roman"/>
                <a:cs typeface="Times New Roman"/>
              </a:rPr>
              <a:t>4.79</a:t>
            </a:r>
          </a:p>
          <a:p>
            <a:pPr>
              <a:lnSpc>
                <a:spcPts val="1035"/>
              </a:lnSpc>
            </a:pPr>
          </a:p>
        </p:txBody>
      </p:sp>
      <p:sp>
        <p:nvSpPr>
          <p:cNvPr id="69" name="TextBox 69"/>
          <p:cNvSpPr txBox="1"/>
          <p:nvPr/>
        </p:nvSpPr>
        <p:spPr>
          <a:xfrm>
            <a:off x="9804400" y="4203700"/>
            <a:ext cx="3556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Times New Roman"/>
                <a:cs typeface="Times New Roman"/>
              </a:rPr>
              <a:t>4.29</a:t>
            </a:r>
          </a:p>
          <a:p>
            <a:pPr>
              <a:lnSpc>
                <a:spcPts val="1035"/>
              </a:lnSpc>
            </a:pPr>
          </a:p>
        </p:txBody>
      </p:sp>
      <p:sp>
        <p:nvSpPr>
          <p:cNvPr id="70" name="TextBox 70"/>
          <p:cNvSpPr txBox="1"/>
          <p:nvPr/>
        </p:nvSpPr>
        <p:spPr>
          <a:xfrm>
            <a:off x="711200" y="4533900"/>
            <a:ext cx="19939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10" b="1" smtClean="0">
                <a:solidFill>
                  <a:srgbClr val="000000"/>
                </a:solidFill>
                <a:latin typeface="Times New Roman Bold"/>
                <a:cs typeface="Times New Roman Bold"/>
              </a:rPr>
              <a:t>ОЦІНКА ДИСЦИПЛІНИ</a:t>
            </a:r>
          </a:p>
          <a:p>
            <a:pPr>
              <a:lnSpc>
                <a:spcPts val="1380"/>
              </a:lnSpc>
            </a:pPr>
          </a:p>
        </p:txBody>
      </p:sp>
      <p:sp>
        <p:nvSpPr>
          <p:cNvPr id="71" name="TextBox 71"/>
          <p:cNvSpPr txBox="1"/>
          <p:nvPr/>
        </p:nvSpPr>
        <p:spPr>
          <a:xfrm>
            <a:off x="736600" y="4787900"/>
            <a:ext cx="11049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4.1.Дисципліна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72" name="TextBox 72"/>
          <p:cNvSpPr txBox="1"/>
          <p:nvPr/>
        </p:nvSpPr>
        <p:spPr>
          <a:xfrm>
            <a:off x="2908300" y="4787900"/>
            <a:ext cx="11938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4.3r. Дисципліна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73" name="TextBox 73"/>
          <p:cNvSpPr txBox="1"/>
          <p:nvPr/>
        </p:nvSpPr>
        <p:spPr>
          <a:xfrm>
            <a:off x="7251700" y="4787900"/>
            <a:ext cx="11049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4.7.Дисципліна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74" name="TextBox 74"/>
          <p:cNvSpPr txBox="1"/>
          <p:nvPr/>
        </p:nvSpPr>
        <p:spPr>
          <a:xfrm>
            <a:off x="736600" y="5003800"/>
            <a:ext cx="1054100" cy="177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логічно впису-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75" name="TextBox 75"/>
          <p:cNvSpPr txBox="1"/>
          <p:nvPr/>
        </p:nvSpPr>
        <p:spPr>
          <a:xfrm>
            <a:off x="1778000" y="5003800"/>
            <a:ext cx="1079500" cy="177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4.2.Дисципліна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76" name="TextBox 76"/>
          <p:cNvSpPr txBox="1"/>
          <p:nvPr/>
        </p:nvSpPr>
        <p:spPr>
          <a:xfrm>
            <a:off x="2908300" y="5003800"/>
            <a:ext cx="939800" cy="177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потрібна для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77" name="TextBox 77"/>
          <p:cNvSpPr txBox="1"/>
          <p:nvPr/>
        </p:nvSpPr>
        <p:spPr>
          <a:xfrm>
            <a:off x="6223000" y="5003800"/>
            <a:ext cx="1079500" cy="177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4.6.Дисципліна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78" name="TextBox 78"/>
          <p:cNvSpPr txBox="1"/>
          <p:nvPr/>
        </p:nvSpPr>
        <p:spPr>
          <a:xfrm>
            <a:off x="7251700" y="5003800"/>
            <a:ext cx="1257300" cy="177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добре забезпечена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79" name="TextBox 79"/>
          <p:cNvSpPr txBox="1"/>
          <p:nvPr/>
        </p:nvSpPr>
        <p:spPr>
          <a:xfrm>
            <a:off x="736600" y="5194300"/>
            <a:ext cx="1143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ється у структу-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80" name="TextBox 80"/>
          <p:cNvSpPr txBox="1"/>
          <p:nvPr/>
        </p:nvSpPr>
        <p:spPr>
          <a:xfrm>
            <a:off x="1778000" y="5194300"/>
            <a:ext cx="10033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дає практичні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81" name="TextBox 81"/>
          <p:cNvSpPr txBox="1"/>
          <p:nvPr/>
        </p:nvSpPr>
        <p:spPr>
          <a:xfrm>
            <a:off x="2908300" y="5194300"/>
            <a:ext cx="8636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майбутньої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82" name="TextBox 82"/>
          <p:cNvSpPr txBox="1"/>
          <p:nvPr/>
        </p:nvSpPr>
        <p:spPr>
          <a:xfrm>
            <a:off x="4051300" y="5194300"/>
            <a:ext cx="10922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4.4.Дисципліна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83" name="TextBox 83"/>
          <p:cNvSpPr txBox="1"/>
          <p:nvPr/>
        </p:nvSpPr>
        <p:spPr>
          <a:xfrm>
            <a:off x="6223000" y="5194300"/>
            <a:ext cx="7239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насичена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84" name="TextBox 84"/>
          <p:cNvSpPr txBox="1"/>
          <p:nvPr/>
        </p:nvSpPr>
        <p:spPr>
          <a:xfrm>
            <a:off x="7251700" y="5194300"/>
            <a:ext cx="10795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літературою та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85" name="TextBox 85"/>
          <p:cNvSpPr txBox="1"/>
          <p:nvPr/>
        </p:nvSpPr>
        <p:spPr>
          <a:xfrm>
            <a:off x="8394700" y="5194300"/>
            <a:ext cx="10922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4.8r. Дисциплі-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86" name="TextBox 86"/>
          <p:cNvSpPr txBox="1"/>
          <p:nvPr/>
        </p:nvSpPr>
        <p:spPr>
          <a:xfrm>
            <a:off x="736600" y="5397500"/>
            <a:ext cx="10541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ру навчальних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87" name="TextBox 87"/>
          <p:cNvSpPr txBox="1"/>
          <p:nvPr/>
        </p:nvSpPr>
        <p:spPr>
          <a:xfrm>
            <a:off x="1778000" y="5397500"/>
            <a:ext cx="7620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вміння та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88" name="TextBox 88"/>
          <p:cNvSpPr txBox="1"/>
          <p:nvPr/>
        </p:nvSpPr>
        <p:spPr>
          <a:xfrm>
            <a:off x="2908300" y="5397500"/>
            <a:ext cx="9271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професійної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89" name="TextBox 89"/>
          <p:cNvSpPr txBox="1"/>
          <p:nvPr/>
        </p:nvSpPr>
        <p:spPr>
          <a:xfrm>
            <a:off x="4051300" y="5397500"/>
            <a:ext cx="8128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розширює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90" name="TextBox 90"/>
          <p:cNvSpPr txBox="1"/>
          <p:nvPr/>
        </p:nvSpPr>
        <p:spPr>
          <a:xfrm>
            <a:off x="5080000" y="5397500"/>
            <a:ext cx="11938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4.5r. Дисципліна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91" name="TextBox 91"/>
          <p:cNvSpPr txBox="1"/>
          <p:nvPr/>
        </p:nvSpPr>
        <p:spPr>
          <a:xfrm>
            <a:off x="6223000" y="5397500"/>
            <a:ext cx="6731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цікавим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92" name="TextBox 92"/>
          <p:cNvSpPr txBox="1"/>
          <p:nvPr/>
        </p:nvSpPr>
        <p:spPr>
          <a:xfrm>
            <a:off x="7251700" y="5397500"/>
            <a:ext cx="10033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методичними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93" name="TextBox 93"/>
          <p:cNvSpPr txBox="1"/>
          <p:nvPr/>
        </p:nvSpPr>
        <p:spPr>
          <a:xfrm>
            <a:off x="8394700" y="5397500"/>
            <a:ext cx="10160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на не є склад-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94" name="TextBox 94"/>
          <p:cNvSpPr txBox="1"/>
          <p:nvPr/>
        </p:nvSpPr>
        <p:spPr>
          <a:xfrm>
            <a:off x="736600" y="5613400"/>
            <a:ext cx="8128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дисциплін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95" name="TextBox 95"/>
          <p:cNvSpPr txBox="1"/>
          <p:nvPr/>
        </p:nvSpPr>
        <p:spPr>
          <a:xfrm>
            <a:off x="1778000" y="5613400"/>
            <a:ext cx="6858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навички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96" name="TextBox 96"/>
          <p:cNvSpPr txBox="1"/>
          <p:nvPr/>
        </p:nvSpPr>
        <p:spPr>
          <a:xfrm>
            <a:off x="2908300" y="5613400"/>
            <a:ext cx="8128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діяльності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97" name="TextBox 97"/>
          <p:cNvSpPr txBox="1"/>
          <p:nvPr/>
        </p:nvSpPr>
        <p:spPr>
          <a:xfrm>
            <a:off x="4051300" y="5613400"/>
            <a:ext cx="7620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світогляд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98" name="TextBox 98"/>
          <p:cNvSpPr txBox="1"/>
          <p:nvPr/>
        </p:nvSpPr>
        <p:spPr>
          <a:xfrm>
            <a:off x="5080000" y="5613400"/>
            <a:ext cx="11176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дає нові знання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99" name="TextBox 99"/>
          <p:cNvSpPr txBox="1"/>
          <p:nvPr/>
        </p:nvSpPr>
        <p:spPr>
          <a:xfrm>
            <a:off x="6223000" y="5613400"/>
            <a:ext cx="8636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матеріалом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100" name="TextBox 100"/>
          <p:cNvSpPr txBox="1"/>
          <p:nvPr/>
        </p:nvSpPr>
        <p:spPr>
          <a:xfrm>
            <a:off x="7251700" y="5613400"/>
            <a:ext cx="9398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матеріалами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101" name="TextBox 101"/>
          <p:cNvSpPr txBox="1"/>
          <p:nvPr/>
        </p:nvSpPr>
        <p:spPr>
          <a:xfrm>
            <a:off x="8394700" y="5613400"/>
            <a:ext cx="4445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ною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102" name="TextBox 102"/>
          <p:cNvSpPr txBox="1"/>
          <p:nvPr/>
        </p:nvSpPr>
        <p:spPr>
          <a:xfrm>
            <a:off x="1117600" y="5880100"/>
            <a:ext cx="4445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4.79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103" name="TextBox 103"/>
          <p:cNvSpPr txBox="1"/>
          <p:nvPr/>
        </p:nvSpPr>
        <p:spPr>
          <a:xfrm>
            <a:off x="2197100" y="5880100"/>
            <a:ext cx="4445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FF0000"/>
                </a:solidFill>
                <a:latin typeface="Times New Roman"/>
                <a:cs typeface="Times New Roman"/>
              </a:rPr>
              <a:t>3.43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104" name="TextBox 104"/>
          <p:cNvSpPr txBox="1"/>
          <p:nvPr/>
        </p:nvSpPr>
        <p:spPr>
          <a:xfrm>
            <a:off x="3340100" y="5880100"/>
            <a:ext cx="4445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4.21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105" name="TextBox 105"/>
          <p:cNvSpPr txBox="1"/>
          <p:nvPr/>
        </p:nvSpPr>
        <p:spPr>
          <a:xfrm>
            <a:off x="4419600" y="5880100"/>
            <a:ext cx="4445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FF"/>
                </a:solidFill>
                <a:latin typeface="Times New Roman"/>
                <a:cs typeface="Times New Roman"/>
              </a:rPr>
              <a:t>4.50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106" name="TextBox 106"/>
          <p:cNvSpPr txBox="1"/>
          <p:nvPr/>
        </p:nvSpPr>
        <p:spPr>
          <a:xfrm>
            <a:off x="5511800" y="5880100"/>
            <a:ext cx="4445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4.43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107" name="TextBox 107"/>
          <p:cNvSpPr txBox="1"/>
          <p:nvPr/>
        </p:nvSpPr>
        <p:spPr>
          <a:xfrm>
            <a:off x="6591300" y="5880100"/>
            <a:ext cx="4445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3.72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108" name="TextBox 108"/>
          <p:cNvSpPr txBox="1"/>
          <p:nvPr/>
        </p:nvSpPr>
        <p:spPr>
          <a:xfrm>
            <a:off x="7683500" y="5880100"/>
            <a:ext cx="4445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FF0000"/>
                </a:solidFill>
                <a:latin typeface="Times New Roman"/>
                <a:cs typeface="Times New Roman"/>
              </a:rPr>
              <a:t>2.50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109" name="TextBox 109"/>
          <p:cNvSpPr txBox="1"/>
          <p:nvPr/>
        </p:nvSpPr>
        <p:spPr>
          <a:xfrm>
            <a:off x="8763000" y="5880100"/>
            <a:ext cx="4445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000000"/>
                </a:solidFill>
                <a:latin typeface="Times New Roman"/>
                <a:cs typeface="Times New Roman"/>
              </a:rPr>
              <a:t>2.86</a:t>
            </a:r>
          </a:p>
          <a:p>
            <a:pPr>
              <a:lnSpc>
                <a:spcPts val="1265"/>
              </a:lnSpc>
            </a:pPr>
          </a:p>
        </p:txBody>
      </p:sp>
      <p:sp>
        <p:nvSpPr>
          <p:cNvPr id="110" name="TextBox 110"/>
          <p:cNvSpPr txBox="1"/>
          <p:nvPr/>
        </p:nvSpPr>
        <p:spPr>
          <a:xfrm>
            <a:off x="4953000" y="7124700"/>
            <a:ext cx="51054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00" smtClean="0">
                <a:solidFill>
                  <a:srgbClr val="000000"/>
                </a:solidFill>
                <a:latin typeface="Times New Roman"/>
                <a:cs typeface="Times New Roman"/>
              </a:rPr>
              <a:t>17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390900" y="2895600"/>
            <a:ext cx="66675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140"/>
              </a:lnSpc>
            </a:pPr>
            <a:r>
              <a:rPr lang="en-CA" sz="3600" smtClean="0">
                <a:solidFill>
                  <a:srgbClr val="000000"/>
                </a:solidFill>
                <a:latin typeface="Times New Roman"/>
                <a:cs typeface="Times New Roman"/>
              </a:rPr>
              <a:t>Дякую за увагу !</a:t>
            </a:r>
          </a:p>
          <a:p>
            <a:pPr>
              <a:lnSpc>
                <a:spcPts val="4140"/>
              </a:lnSpc>
            </a:pPr>
            <a:endParaRPr lang="en-CA" sz="36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4953000" y="7124700"/>
            <a:ext cx="51054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00" smtClean="0">
                <a:solidFill>
                  <a:srgbClr val="000000"/>
                </a:solidFill>
                <a:latin typeface="Times New Roman"/>
                <a:cs typeface="Times New Roman"/>
              </a:rPr>
              <a:t>18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11200" y="520700"/>
            <a:ext cx="93472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Різні </a:t>
            </a:r>
            <a:r>
              <a:rPr lang="en-CA" sz="2014" b="1" smtClean="0">
                <a:solidFill>
                  <a:srgbClr val="0000FF"/>
                </a:solidFill>
                <a:latin typeface="Times New Roman Bold Italic"/>
                <a:cs typeface="Times New Roman Bold Italic"/>
              </a:rPr>
              <a:t>визначення якості освіти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базуються на різних філософських та навіть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світоглядних засадах.  Про якість освіти можна вести мову з різних точок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зору: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11200" y="1689100"/>
            <a:ext cx="93472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14" b="1" smtClean="0">
                <a:solidFill>
                  <a:srgbClr val="0000FF"/>
                </a:solidFill>
                <a:latin typeface="Times New Roman Bold"/>
                <a:cs typeface="Times New Roman Bold"/>
              </a:rPr>
              <a:t>Економічна</a:t>
            </a:r>
            <a:r>
              <a:rPr lang="en-CA" sz="2014" b="1" smtClean="0">
                <a:solidFill>
                  <a:srgbClr val="000000"/>
                </a:solidFill>
                <a:latin typeface="Times New Roman Bold"/>
                <a:cs typeface="Times New Roman Bold"/>
              </a:rPr>
              <a:t>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- внесок системи освіти в економічне зростання, покращення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трудових ресурсів, підготовки до вимог ринку праці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11200" y="2349500"/>
            <a:ext cx="93472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14" b="1" smtClean="0">
                <a:solidFill>
                  <a:srgbClr val="0000FF"/>
                </a:solidFill>
                <a:latin typeface="Times New Roman Bold"/>
                <a:cs typeface="Times New Roman Bold"/>
              </a:rPr>
              <a:t>Управлінська</a:t>
            </a:r>
            <a:r>
              <a:rPr lang="en-CA" sz="2014" b="1" smtClean="0">
                <a:solidFill>
                  <a:srgbClr val="000000"/>
                </a:solidFill>
                <a:latin typeface="Times New Roman Bold"/>
                <a:cs typeface="Times New Roman Bold"/>
              </a:rPr>
              <a:t>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- відповідність певним заданим стандартам, задоволення вимог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споживачів освітніх послуг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11200" y="3009900"/>
            <a:ext cx="93472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14" b="1" smtClean="0">
                <a:solidFill>
                  <a:srgbClr val="0000FF"/>
                </a:solidFill>
                <a:latin typeface="Times New Roman Bold"/>
                <a:cs typeface="Times New Roman Bold"/>
              </a:rPr>
              <a:t>Гуманістична</a:t>
            </a:r>
            <a:r>
              <a:rPr lang="en-CA" sz="2014" b="1" smtClean="0">
                <a:solidFill>
                  <a:srgbClr val="000000"/>
                </a:solidFill>
                <a:latin typeface="Times New Roman Bold"/>
                <a:cs typeface="Times New Roman Bold"/>
              </a:rPr>
              <a:t>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- відповідність форми і змісту навчання задачам суспільного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прогресу (зараз, як правило, мова йде про задачі сталого розвитку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суспільства), рівність доступу до навчання тощо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711200" y="3962400"/>
            <a:ext cx="93472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14" b="1" smtClean="0">
                <a:solidFill>
                  <a:srgbClr val="0000FF"/>
                </a:solidFill>
                <a:latin typeface="Times New Roman Bold"/>
                <a:cs typeface="Times New Roman Bold"/>
              </a:rPr>
              <a:t>Критична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- спрямованість освіти на звільнення від обтяжуючих суспільних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711200" y="4254500"/>
            <a:ext cx="93472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стереотипів (гендерних, расових, класових тощо) та на формування у того, хто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навчається, критичного мислення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711200" y="4914900"/>
            <a:ext cx="9347200" cy="1270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30"/>
              </a:lnSpc>
            </a:pPr>
            <a:r>
              <a:rPr lang="en-CA" sz="2014" b="1" smtClean="0">
                <a:solidFill>
                  <a:srgbClr val="0000FF"/>
                </a:solidFill>
                <a:latin typeface="Times New Roman Bold"/>
                <a:cs typeface="Times New Roman Bold"/>
              </a:rPr>
              <a:t>Розвиток людських можливостей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- спроба зблизити різні підходи, здатність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освіти забезпечити тим, хто навчається, можливість реалізувати свої здібності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з метою стати економічно продуктивним, зробити внесок у розвиток суспіль-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ства сталого розвитку, покращення загального та власного добробуту тощо</a:t>
            </a:r>
          </a:p>
          <a:p>
            <a:pPr>
              <a:lnSpc>
                <a:spcPts val="233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4991100" y="7124700"/>
            <a:ext cx="50673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00" smtClean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11200" y="1104900"/>
            <a:ext cx="93472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Різні </a:t>
            </a:r>
            <a:r>
              <a:rPr lang="en-CA" sz="2014" b="1" smtClean="0">
                <a:solidFill>
                  <a:srgbClr val="0000FF"/>
                </a:solidFill>
                <a:latin typeface="Times New Roman Bold Italic"/>
                <a:cs typeface="Times New Roman Bold Italic"/>
              </a:rPr>
              <a:t> показники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 та  різні </a:t>
            </a:r>
            <a:r>
              <a:rPr lang="en-CA" sz="2014" b="1" smtClean="0">
                <a:solidFill>
                  <a:srgbClr val="0000FF"/>
                </a:solidFill>
                <a:latin typeface="Times New Roman Bold Italic"/>
                <a:cs typeface="Times New Roman Bold Italic"/>
              </a:rPr>
              <a:t> методики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 використовуються  при  оцінці  якості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освіти, зокрема і в порівняльних міжнародних дослідженнях. Зокрема: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11200" y="1981200"/>
            <a:ext cx="9347200" cy="1549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14" b="1" smtClean="0">
                <a:solidFill>
                  <a:srgbClr val="0000FF"/>
                </a:solidFill>
                <a:latin typeface="Times New Roman Bold"/>
                <a:cs typeface="Times New Roman Bold"/>
              </a:rPr>
              <a:t>Рівність  доступу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 до  освіти  оцінюється  відсотком  молодих  людей,  що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отримали  початкову  та  середню  освіту.  Особлива  увага  до  відсутності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дискримінації за расою, статтю, релігійною конфесією, мовою, етнічністю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тощо (аналіз відповідних соціальних груп). З’ясування забезпеченості рівного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доступу </a:t>
            </a:r>
            <a:r>
              <a:rPr lang="en-CA" sz="2004" smtClean="0">
                <a:solidFill>
                  <a:srgbClr val="000000"/>
                </a:solidFill>
                <a:latin typeface="Times New Roman Italic"/>
                <a:cs typeface="Times New Roman Italic"/>
              </a:rPr>
              <a:t>всіх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до </a:t>
            </a:r>
            <a:r>
              <a:rPr lang="en-CA" sz="2004" smtClean="0">
                <a:solidFill>
                  <a:srgbClr val="000000"/>
                </a:solidFill>
                <a:latin typeface="Times New Roman Italic"/>
                <a:cs typeface="Times New Roman Italic"/>
              </a:rPr>
              <a:t>якісної базової освіти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.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11200" y="3733800"/>
            <a:ext cx="9347200" cy="1270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14" b="1" smtClean="0">
                <a:solidFill>
                  <a:srgbClr val="0000FF"/>
                </a:solidFill>
                <a:latin typeface="Times New Roman Bold"/>
                <a:cs typeface="Times New Roman Bold"/>
              </a:rPr>
              <a:t>Рівень освіти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оцінюється кількістю років, присвячених навчанню (Індекс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людського розвитку, Європейське соціальне дослідження та ін.). Але так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виміряний  рівень  освіти  в  останні  роки  почав  погано   корелювати  із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економічним зростанням.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11200" y="5194300"/>
            <a:ext cx="9347200" cy="698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Отже, важливим є не тільки тривалість освіти але й реальні результати.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Зокрема, </a:t>
            </a:r>
            <a:r>
              <a:rPr lang="en-CA" sz="2014" b="1" smtClean="0">
                <a:solidFill>
                  <a:srgbClr val="0000FF"/>
                </a:solidFill>
                <a:latin typeface="Times New Roman Bold"/>
                <a:cs typeface="Times New Roman Bold"/>
              </a:rPr>
              <a:t>рівень знань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.</a:t>
            </a:r>
          </a:p>
          <a:p>
            <a:pPr>
              <a:lnSpc>
                <a:spcPts val="24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4991100" y="7124700"/>
            <a:ext cx="50673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00" smtClean="0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597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711200" y="1168400"/>
            <a:ext cx="9347200" cy="1562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  <a:tabLst>
                <a:tab pos="4343400" algn="l"/>
              </a:tabLst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Для  оцінки </a:t>
            </a:r>
            <a:r>
              <a:rPr lang="en-CA" sz="2014" b="1" smtClean="0">
                <a:solidFill>
                  <a:srgbClr val="0000FF"/>
                </a:solidFill>
                <a:latin typeface="Times New Roman Bold Italic"/>
                <a:cs typeface="Times New Roman Bold Italic"/>
              </a:rPr>
              <a:t> якості  базової  освіти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	(середня  школа)  в  країні  проводять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міжнародні  порівняльні  дослідження.  В  таких  дослідженнях,  як  правило,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оцінюють володіння рідною мовою (грамотність), знання з математики та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природничих наук, в деяких також знання з рідної історії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(певна оцінка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соціальної компетентності). Серед найбільш відомих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11200" y="2921000"/>
            <a:ext cx="9347200" cy="1562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  <a:tabLst>
                <a:tab pos="1016000" algn="l"/>
              </a:tabLst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- </a:t>
            </a:r>
            <a:r>
              <a:rPr lang="en-CA" sz="2014" b="1" smtClean="0">
                <a:solidFill>
                  <a:srgbClr val="0000FF"/>
                </a:solidFill>
                <a:latin typeface="Times New Roman Bold"/>
                <a:cs typeface="Times New Roman Bold"/>
              </a:rPr>
              <a:t> PISA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	(Program  for  Intеrnational  Student  Assessment),  проводить  OECD,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CA" sz="2004" smtClean="0">
                <a:solidFill>
                  <a:srgbClr val="313131"/>
                </a:solidFill>
                <a:latin typeface="Times New Roman"/>
                <a:cs typeface="Times New Roman"/>
              </a:rPr>
              <a:t>Organization for Economic Cooperation and Development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), тестуються 15-річні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учні:   природничі   науки,   математика,   читання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(грамотність),   вміння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розв'язувати   проблеми   співпраці   в   колективі.   Україна   має   повноцінно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долучитися в 2018 р.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11200" y="4673600"/>
            <a:ext cx="93472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  <a:tabLst>
                <a:tab pos="1320800" algn="l"/>
              </a:tabLst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- </a:t>
            </a:r>
            <a:r>
              <a:rPr lang="en-CA" sz="2014" b="1" smtClean="0">
                <a:solidFill>
                  <a:srgbClr val="0000FF"/>
                </a:solidFill>
                <a:latin typeface="Times New Roman Bold"/>
                <a:cs typeface="Times New Roman Bold"/>
              </a:rPr>
              <a:t> TIMSS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	(Trends   in   Mathematics   and   Science   Study),   проводить   IEA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(International Association for the Evaluation of Educational Achievement) з 1995 р.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раз на 4 роки. Україна брала участь в дослідженні двічі - в 2007 р. та в 2011 р.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4991100" y="7124700"/>
            <a:ext cx="50673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00" smtClean="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11200" y="520700"/>
            <a:ext cx="93472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Оцінка </a:t>
            </a:r>
            <a:r>
              <a:rPr lang="en-CA" sz="2014" b="1" smtClean="0">
                <a:solidFill>
                  <a:srgbClr val="0000FF"/>
                </a:solidFill>
                <a:latin typeface="Times New Roman Bold Italic"/>
                <a:cs typeface="Times New Roman Bold Italic"/>
              </a:rPr>
              <a:t>вищої освіти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здійснюється через рейтинги університетів. Найбільш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відомі    міжнародні  рейтинги:  Шанхайський  рейтинг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(ARWU),  QS  World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University Rankings, Times Higher Education ranking, Webomenrics.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11200" y="1689100"/>
            <a:ext cx="93472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Є регіональні та національні рейтинги. Зокрема, в Україні це рейтинг "ТОП-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200 університетів" (центр Євроосвіта), рейтинг КОМПАС (КМІС) та значна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кількість рейтингів різних ЗМІ.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11200" y="2857500"/>
            <a:ext cx="93472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Рейтинги університетів </a:t>
            </a:r>
            <a:r>
              <a:rPr lang="en-CA" sz="2004" smtClean="0">
                <a:solidFill>
                  <a:srgbClr val="0000FF"/>
                </a:solidFill>
                <a:latin typeface="Times New Roman Italic"/>
                <a:cs typeface="Times New Roman Italic"/>
              </a:rPr>
              <a:t>орієнтовані на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11200" y="3175000"/>
            <a:ext cx="93472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 Unicode MS"/>
                <a:cs typeface="Arial Unicode MS"/>
              </a:rPr>
              <a:t></a:t>
            </a: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абітурієнтів та батьків (вплив на вибір університету для навчання)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711200" y="3479800"/>
            <a:ext cx="93472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 Unicode MS"/>
                <a:cs typeface="Arial Unicode MS"/>
              </a:rPr>
              <a:t></a:t>
            </a: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роботодавців (оцінка "якості диплому конкретного університету")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711200" y="3797300"/>
            <a:ext cx="93472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 Unicode MS"/>
                <a:cs typeface="Arial Unicode MS"/>
              </a:rPr>
              <a:t></a:t>
            </a: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політиків та громадськість (оцінка ефективності використання ресурсів).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711200" y="4381500"/>
            <a:ext cx="93472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Рейтинги, як правило </a:t>
            </a:r>
            <a:r>
              <a:rPr lang="en-CA" sz="2004" smtClean="0">
                <a:solidFill>
                  <a:srgbClr val="0000FF"/>
                </a:solidFill>
                <a:latin typeface="Times New Roman Italic"/>
                <a:cs typeface="Times New Roman Italic"/>
              </a:rPr>
              <a:t>включають оцінки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за такими напрямками (всіма або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кількома)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711200" y="4965700"/>
            <a:ext cx="9347200" cy="1003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CA" sz="2004" smtClean="0">
                <a:solidFill>
                  <a:srgbClr val="000000"/>
                </a:solidFill>
                <a:latin typeface="Arial Unicode MS"/>
                <a:cs typeface="Arial Unicode MS"/>
              </a:rPr>
              <a:t></a:t>
            </a: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кадри викладачів та умови навчання (бібліотеки, будівлі, лабораторії …)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Arial Unicode MS"/>
                <a:cs typeface="Arial Unicode MS"/>
              </a:rPr>
              <a:t></a:t>
            </a: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репутація в світі та/або в країні (регіоні), думка роботодавців та інших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зацікавлених осіб</a:t>
            </a:r>
          </a:p>
          <a:p>
            <a:pPr>
              <a:lnSpc>
                <a:spcPts val="24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711200" y="5867400"/>
            <a:ext cx="9347200" cy="711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500"/>
              </a:lnSpc>
            </a:pPr>
            <a:r>
              <a:rPr lang="en-CA" sz="2004" smtClean="0">
                <a:solidFill>
                  <a:srgbClr val="000000"/>
                </a:solidFill>
                <a:latin typeface="Arial Unicode MS"/>
                <a:cs typeface="Arial Unicode MS"/>
              </a:rPr>
              <a:t></a:t>
            </a: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наукова діяльність (наукові проекти, публікації, рейтинги професорів …)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Arial Unicode MS"/>
                <a:cs typeface="Arial Unicode MS"/>
              </a:rPr>
              <a:t></a:t>
            </a: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якість навчання (наявність системи контролю якості,</a:t>
            </a:r>
          </a:p>
          <a:p>
            <a:pPr>
              <a:lnSpc>
                <a:spcPts val="25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4991100" y="7124700"/>
            <a:ext cx="50673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00" smtClean="0">
                <a:solidFill>
                  <a:srgbClr val="000000"/>
                </a:solidFill>
                <a:latin typeface="Times New Roman"/>
                <a:cs typeface="Times New Roman"/>
              </a:rPr>
              <a:t>5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11200" y="787400"/>
            <a:ext cx="93472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  <a:tabLst>
                <a:tab pos="2705100" algn="l"/>
              </a:tabLst>
            </a:pPr>
            <a:r>
              <a:rPr lang="en-CA" sz="2014" b="1" smtClean="0">
                <a:solidFill>
                  <a:srgbClr val="0000FF"/>
                </a:solidFill>
                <a:latin typeface="Times New Roman Bold"/>
                <a:cs typeface="Times New Roman Bold"/>
              </a:rPr>
              <a:t>Студентське   життя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	(в   широкому   сенсі,   включаючи   і   навчання   і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позанавчальну діяльність) є важливим для вивчення, якщо ми дійсно вважаємо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студента не об'єктом а суб'єктом навчального процесу.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11200" y="1955800"/>
            <a:ext cx="9347200" cy="673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FF"/>
                </a:solidFill>
                <a:latin typeface="Times New Roman Italic"/>
                <a:cs typeface="Times New Roman Italic"/>
              </a:rPr>
              <a:t>Систематичні дослідження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життя студентів здійснюють в університетах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багатьох країн світу.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11200" y="2616200"/>
            <a:ext cx="93472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Зокрема, систематичні поштові опитування німецьких студентів фахівцями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ун-ту м. </a:t>
            </a:r>
            <a:r>
              <a:rPr lang="en-CA" sz="2004" smtClean="0">
                <a:solidFill>
                  <a:srgbClr val="000000"/>
                </a:solidFill>
                <a:latin typeface="Times New Roman Italic"/>
                <a:cs typeface="Times New Roman Italic"/>
              </a:rPr>
              <a:t>Констанц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(ФРН), регіональні опитування студентів фахівцями ун-ту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11200" y="3200400"/>
            <a:ext cx="93472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м.</a:t>
            </a:r>
            <a:r>
              <a:rPr lang="en-CA" sz="2004" smtClean="0">
                <a:solidFill>
                  <a:srgbClr val="000000"/>
                </a:solidFill>
                <a:latin typeface="Times New Roman Italic"/>
                <a:cs typeface="Times New Roman Italic"/>
              </a:rPr>
              <a:t> Гренобль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(Франція), опитування студентів ун-ту м. </a:t>
            </a:r>
            <a:r>
              <a:rPr lang="en-CA" sz="2004" smtClean="0">
                <a:solidFill>
                  <a:srgbClr val="000000"/>
                </a:solidFill>
                <a:latin typeface="Times New Roman Italic"/>
                <a:cs typeface="Times New Roman Italic"/>
              </a:rPr>
              <a:t>Женева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(Швейцарія),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інтернет-опитування студентів </a:t>
            </a:r>
            <a:r>
              <a:rPr lang="en-CA" sz="2004" smtClean="0">
                <a:solidFill>
                  <a:srgbClr val="000000"/>
                </a:solidFill>
                <a:latin typeface="Times New Roman Italic"/>
                <a:cs typeface="Times New Roman Italic"/>
              </a:rPr>
              <a:t>Ірландії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тощо.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711200" y="4076700"/>
            <a:ext cx="9347200" cy="1270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Міжнародний порівняльний проект </a:t>
            </a:r>
            <a:r>
              <a:rPr lang="en-CA" sz="2014" b="1" smtClean="0">
                <a:solidFill>
                  <a:srgbClr val="0000FF"/>
                </a:solidFill>
                <a:latin typeface="Times New Roman Bold"/>
                <a:cs typeface="Times New Roman Bold"/>
              </a:rPr>
              <a:t>EuroStudent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присвячений вивченню умов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навчання,   соціально-демографічних   параметрів   студентської   спільноти,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джерел фінансування освіти та повсякденного життя студентів, активності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студентів на ринку праці, бюджету часу студентства тощо.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711200" y="5321300"/>
            <a:ext cx="9347200" cy="673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Україна в режимі пілотного дослідження в 2014 р. взяла участь у 5-й хвилі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(ініціатор - ХНУ ім. В.Каразіна)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4991100" y="7124700"/>
            <a:ext cx="50673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00" smtClean="0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143000" y="533400"/>
            <a:ext cx="89154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10" b="1" smtClean="0">
                <a:solidFill>
                  <a:srgbClr val="000000"/>
                </a:solidFill>
                <a:latin typeface="Times New Roman Bold"/>
                <a:cs typeface="Times New Roman Bold"/>
              </a:rPr>
              <a:t>Систематичне дослідження студентського життя в КНУ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11200" y="1168400"/>
            <a:ext cx="93472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Дослідження університетського життя (УніДос = UniDos) - систематичне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опитування студентів КНУ з 2009 р. В останні роки проводиться один раз на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рік, у вересні-жовтні.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11200" y="2120900"/>
            <a:ext cx="9347200" cy="1270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Опитування проводять </a:t>
            </a:r>
            <a:r>
              <a:rPr lang="en-CA" sz="2004" smtClean="0">
                <a:solidFill>
                  <a:srgbClr val="000000"/>
                </a:solidFill>
                <a:latin typeface="Times New Roman Italic"/>
                <a:cs typeface="Times New Roman Italic"/>
              </a:rPr>
              <a:t>студенти факультету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соціології в рамках щорічної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практики. Керують практикою викладачі </a:t>
            </a:r>
            <a:r>
              <a:rPr lang="en-CA" sz="2004" smtClean="0">
                <a:solidFill>
                  <a:srgbClr val="000000"/>
                </a:solidFill>
                <a:latin typeface="Times New Roman Italic"/>
                <a:cs typeface="Times New Roman Italic"/>
              </a:rPr>
              <a:t>кафедри методології та методів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 Italic"/>
                <a:cs typeface="Times New Roman Italic"/>
              </a:rPr>
              <a:t>соціологічних досліджень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. Організацією дослідження займається </a:t>
            </a:r>
            <a:r>
              <a:rPr lang="en-CA" sz="2004" smtClean="0">
                <a:solidFill>
                  <a:srgbClr val="000000"/>
                </a:solidFill>
                <a:latin typeface="Times New Roman Italic"/>
                <a:cs typeface="Times New Roman Italic"/>
              </a:rPr>
              <a:t>навчальна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 Italic"/>
                <a:cs typeface="Times New Roman Italic"/>
              </a:rPr>
              <a:t>лабораторія з прикладних соціологічних досліджень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.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11200" y="3289300"/>
            <a:ext cx="93472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Керівник проекту - А.Горбачик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711200" y="3873500"/>
            <a:ext cx="93472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Метод опитування - роздаткове інтерв'ю.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711200" y="4165600"/>
            <a:ext cx="93472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Проект включає </a:t>
            </a:r>
            <a:r>
              <a:rPr lang="en-CA" sz="2004" smtClean="0">
                <a:solidFill>
                  <a:srgbClr val="000000"/>
                </a:solidFill>
                <a:latin typeface="Times New Roman Italic"/>
                <a:cs typeface="Times New Roman Italic"/>
              </a:rPr>
              <a:t>суцільне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опитування першокурсників (близько 3200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711200" y="4457700"/>
            <a:ext cx="93472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респондентів) та </a:t>
            </a:r>
            <a:r>
              <a:rPr lang="en-CA" sz="2004" smtClean="0">
                <a:solidFill>
                  <a:srgbClr val="000000"/>
                </a:solidFill>
                <a:latin typeface="Times New Roman Italic"/>
                <a:cs typeface="Times New Roman Italic"/>
              </a:rPr>
              <a:t>вибіркове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опитування студентів 2-6 років навчання (обсяг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вибірки - близько 1100 респондентів).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711200" y="5041900"/>
            <a:ext cx="9347200" cy="673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 Italic"/>
                <a:cs typeface="Times New Roman Italic"/>
              </a:rPr>
              <a:t>Вибірка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трьохступенева стратифікована (страти - факультет, курс, група;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випадковий студентів для опитування в групі).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711200" y="5702300"/>
            <a:ext cx="93472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 Italic"/>
                <a:cs typeface="Times New Roman Italic"/>
              </a:rPr>
              <a:t>Перша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хвиля відбулася у лютому 2009 р.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…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711200" y="6286500"/>
            <a:ext cx="93472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У вересні 2016 р. проведена </a:t>
            </a:r>
            <a:r>
              <a:rPr lang="en-CA" sz="2004" smtClean="0">
                <a:solidFill>
                  <a:srgbClr val="000000"/>
                </a:solidFill>
                <a:latin typeface="Times New Roman Italic"/>
                <a:cs typeface="Times New Roman Italic"/>
              </a:rPr>
              <a:t>одинадцята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хвиля дослідження.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4991100" y="7124700"/>
            <a:ext cx="50673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00" smtClean="0">
                <a:solidFill>
                  <a:srgbClr val="000000"/>
                </a:solidFill>
                <a:latin typeface="Times New Roman"/>
                <a:cs typeface="Times New Roman"/>
              </a:rPr>
              <a:t>7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175000" y="876300"/>
            <a:ext cx="68834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10" b="1" smtClean="0">
                <a:solidFill>
                  <a:srgbClr val="000000"/>
                </a:solidFill>
                <a:latin typeface="Times New Roman Bold"/>
                <a:cs typeface="Times New Roman Bold"/>
              </a:rPr>
              <a:t>Структура опитувальника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943100" y="1231900"/>
            <a:ext cx="81153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10" b="1" smtClean="0">
                <a:solidFill>
                  <a:srgbClr val="000000"/>
                </a:solidFill>
                <a:latin typeface="Times New Roman Bold"/>
                <a:cs typeface="Times New Roman Bold"/>
              </a:rPr>
              <a:t>для суцільного опитування першокурсників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11200" y="1841500"/>
            <a:ext cx="9347200" cy="685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228600"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Опитувальник є невеликим за обсягом (4 сторінки, близько 130 змінних) та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включає наступні </a:t>
            </a:r>
            <a:r>
              <a:rPr lang="en-CA" sz="2004" smtClean="0">
                <a:solidFill>
                  <a:srgbClr val="0000FF"/>
                </a:solidFill>
                <a:latin typeface="Times New Roman Italic"/>
                <a:cs typeface="Times New Roman Italic"/>
              </a:rPr>
              <a:t>основні теми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939800" y="2501900"/>
            <a:ext cx="91186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оцінка роботи приймальної комісії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939800" y="2870200"/>
            <a:ext cx="91186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причини вибору факультету та університету для навчання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939800" y="3238500"/>
            <a:ext cx="91186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мотивація до навчання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939800" y="3606800"/>
            <a:ext cx="91186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плани на майбутнє (після завершення навчання)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939800" y="3975100"/>
            <a:ext cx="91186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самооцінка компетенцій з іноземної мови та роботи з комп’ютером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939800" y="4343400"/>
            <a:ext cx="91186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соціально-демографічний блок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397000" y="4737100"/>
            <a:ext cx="86614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 Unicode MS"/>
                <a:cs typeface="Arial Unicode MS"/>
              </a:rPr>
              <a:t></a:t>
            </a: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освіта та професія батьків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397000" y="5041900"/>
            <a:ext cx="8661400" cy="825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100"/>
              </a:lnSpc>
            </a:pPr>
            <a:r>
              <a:rPr lang="en-CA" sz="2004" smtClean="0">
                <a:solidFill>
                  <a:srgbClr val="000000"/>
                </a:solidFill>
                <a:latin typeface="Arial Unicode MS"/>
                <a:cs typeface="Arial Unicode MS"/>
              </a:rPr>
              <a:t></a:t>
            </a: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матеріальний стан батьківської родини (самооцінка)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Arial Unicode MS"/>
                <a:cs typeface="Arial Unicode MS"/>
              </a:rPr>
              <a:t></a:t>
            </a: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місце проживання батьків</a:t>
            </a:r>
          </a:p>
          <a:p>
            <a:pPr>
              <a:lnSpc>
                <a:spcPts val="31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4991100" y="7124700"/>
            <a:ext cx="50673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00" smtClean="0">
                <a:solidFill>
                  <a:srgbClr val="000000"/>
                </a:solidFill>
                <a:latin typeface="Times New Roman"/>
                <a:cs typeface="Times New Roman"/>
              </a:rPr>
              <a:t>8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175000" y="533400"/>
            <a:ext cx="68834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10" b="1" smtClean="0">
                <a:solidFill>
                  <a:srgbClr val="000000"/>
                </a:solidFill>
                <a:latin typeface="Times New Roman Bold"/>
                <a:cs typeface="Times New Roman Bold"/>
              </a:rPr>
              <a:t>Структура опитувальника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104900" y="876300"/>
            <a:ext cx="89535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CA" sz="2410" b="1" smtClean="0">
                <a:solidFill>
                  <a:srgbClr val="000000"/>
                </a:solidFill>
                <a:latin typeface="Times New Roman Bold"/>
                <a:cs typeface="Times New Roman Bold"/>
              </a:rPr>
              <a:t>для вибіркового опитування студентів 2-6 років навчання</a:t>
            </a:r>
          </a:p>
          <a:p>
            <a:pPr>
              <a:lnSpc>
                <a:spcPts val="2760"/>
              </a:lnSpc>
            </a:pPr>
            <a:endParaRPr lang="en-CA" sz="24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11200" y="1485900"/>
            <a:ext cx="9347200" cy="965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Опитувальник (10 сторінок, близько 300 змінних) включає </a:t>
            </a:r>
            <a:r>
              <a:rPr lang="en-CA" sz="2004" smtClean="0">
                <a:solidFill>
                  <a:srgbClr val="0000FF"/>
                </a:solidFill>
                <a:latin typeface="Times New Roman Italic"/>
                <a:cs typeface="Times New Roman Italic"/>
              </a:rPr>
              <a:t>ядро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(незмінну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частину, що повторюється кожен рік) та </a:t>
            </a:r>
            <a:r>
              <a:rPr lang="en-CA" sz="2004" smtClean="0">
                <a:solidFill>
                  <a:srgbClr val="0000FF"/>
                </a:solidFill>
                <a:latin typeface="Times New Roman Italic"/>
                <a:cs typeface="Times New Roman Italic"/>
              </a:rPr>
              <a:t>змінні модулі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(кожен рік новий за</a:t>
            </a:r>
            <a:br>
              <a:rPr lang="en-CA" sz="2004" smtClean="0">
                <a:solidFill>
                  <a:srgbClr val="000000"/>
                </a:solidFill>
                <a:latin typeface="Times New Roman"/>
              </a:rPr>
            </a:b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змістом модуль).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11200" y="2438400"/>
            <a:ext cx="93472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FF"/>
                </a:solidFill>
                <a:latin typeface="Times New Roman Italic"/>
                <a:cs typeface="Times New Roman Italic"/>
              </a:rPr>
              <a:t>Ядро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(постійна частина) включає наступні </a:t>
            </a:r>
            <a:r>
              <a:rPr lang="en-CA" sz="2004" smtClean="0">
                <a:solidFill>
                  <a:srgbClr val="0000FF"/>
                </a:solidFill>
                <a:latin typeface="Times New Roman Italic"/>
                <a:cs typeface="Times New Roman Italic"/>
              </a:rPr>
              <a:t>теми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168400" y="2743200"/>
            <a:ext cx="88900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мотивація до навчання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168400" y="3035300"/>
            <a:ext cx="88900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задоволеність навчанням та умовами навчання в КНУ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168400" y="3327400"/>
            <a:ext cx="88900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очікування на ринку праці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168400" y="3619500"/>
            <a:ext cx="88900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громадська та політична активність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168400" y="3911600"/>
            <a:ext cx="88900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орієнтація на міжнародну мобільність (навчання, робота)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168400" y="4203700"/>
            <a:ext cx="88900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соціально-демографічний блок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711200" y="4572000"/>
            <a:ext cx="93472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FF"/>
                </a:solidFill>
                <a:latin typeface="Times New Roman Italic"/>
                <a:cs typeface="Times New Roman Italic"/>
              </a:rPr>
              <a:t>Змінні модулі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 (в різні роки проведення дослідження)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1168400" y="4864100"/>
            <a:ext cx="88900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знання історії та традицій КНУ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1168400" y="5156200"/>
            <a:ext cx="88900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форми проведення вільного часу студентів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1168400" y="5448300"/>
            <a:ext cx="88900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ціннісні орієнтації (за Р.Інглехартом)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168400" y="5740400"/>
            <a:ext cx="88900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досвід перебування за кордоном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168400" y="6032500"/>
            <a:ext cx="88900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Arial"/>
                <a:cs typeface="Arial"/>
              </a:rPr>
              <a:t>- </a:t>
            </a: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ставлення до плагіату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1168400" y="6324600"/>
            <a:ext cx="88900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4" smtClean="0">
                <a:solidFill>
                  <a:srgbClr val="000000"/>
                </a:solidFill>
                <a:latin typeface="Times New Roman"/>
                <a:cs typeface="Times New Roman"/>
              </a:rPr>
              <a:t>та інші теми</a:t>
            </a:r>
          </a:p>
          <a:p>
            <a:pPr>
              <a:lnSpc>
                <a:spcPts val="2300"/>
              </a:lnSpc>
            </a:pPr>
            <a:endParaRPr lang="en-CA" sz="2004">
              <a:solidFill>
                <a:srgbClr val="000000"/>
              </a:solidFill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4991100" y="7124700"/>
            <a:ext cx="50673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00" smtClean="0">
                <a:solidFill>
                  <a:srgbClr val="000000"/>
                </a:solidFill>
                <a:latin typeface="Times New Roman"/>
                <a:cs typeface="Times New Roman"/>
              </a:rPr>
              <a:t>9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Privet1</vt:lpstr>
    </vt:vector>
  </TitlesOfParts>
  <Company>Investintech.com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A2E_Engine</dc:creator>
  <cp:lastModifiedBy>A2E_Engine</cp:lastModifiedBy>
  <dcterms:created xsi:type="dcterms:W3CDTF">2016-04-01T03:50:24Z</dcterms:created>
  <dcterms:modified xsi:type="dcterms:W3CDTF">2016-04-01T03:50:24Z</dcterms:modified>
</cp:coreProperties>
</file>