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04" r:id="rId1"/>
    <p:sldMasterId id="2147483816" r:id="rId2"/>
    <p:sldMasterId id="2147483828" r:id="rId3"/>
    <p:sldMasterId id="2147483840" r:id="rId4"/>
  </p:sldMasterIdLst>
  <p:sldIdLst>
    <p:sldId id="256" r:id="rId5"/>
    <p:sldId id="274" r:id="rId6"/>
    <p:sldId id="258" r:id="rId7"/>
    <p:sldId id="285" r:id="rId8"/>
    <p:sldId id="257" r:id="rId9"/>
    <p:sldId id="280" r:id="rId10"/>
    <p:sldId id="261" r:id="rId11"/>
    <p:sldId id="284" r:id="rId12"/>
    <p:sldId id="262" r:id="rId13"/>
    <p:sldId id="263" r:id="rId14"/>
    <p:sldId id="279" r:id="rId15"/>
    <p:sldId id="276" r:id="rId16"/>
    <p:sldId id="264" r:id="rId17"/>
    <p:sldId id="265" r:id="rId18"/>
    <p:sldId id="266" r:id="rId19"/>
    <p:sldId id="269" r:id="rId20"/>
    <p:sldId id="267" r:id="rId21"/>
    <p:sldId id="271" r:id="rId22"/>
    <p:sldId id="277" r:id="rId23"/>
    <p:sldId id="278" r:id="rId24"/>
    <p:sldId id="281" r:id="rId25"/>
    <p:sldId id="282" r:id="rId26"/>
    <p:sldId id="283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86171" autoAdjust="0"/>
  </p:normalViewPr>
  <p:slideViewPr>
    <p:cSldViewPr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07468027714508E-2"/>
          <c:y val="4.6260498687664041E-2"/>
          <c:w val="0.61537380915841289"/>
          <c:h val="0.84935761154855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Лист1!$F$1</c:f>
              <c:strCache>
                <c:ptCount val="1"/>
                <c:pt idx="0">
                  <c:v>Proportion of  "comparative historical" to "comparative" articles</c:v>
                </c:pt>
              </c:strCache>
            </c:strRef>
          </c:tx>
          <c:invertIfNegative val="0"/>
          <c:cat>
            <c:strRef>
              <c:f>Лист1!$B$2:$B$10</c:f>
              <c:strCache>
                <c:ptCount val="9"/>
                <c:pt idx="0">
                  <c:v>IS</c:v>
                </c:pt>
                <c:pt idx="1">
                  <c:v>CS</c:v>
                </c:pt>
                <c:pt idx="2">
                  <c:v>ASR</c:v>
                </c:pt>
                <c:pt idx="3">
                  <c:v>AJS</c:v>
                </c:pt>
                <c:pt idx="4">
                  <c:v>BJS</c:v>
                </c:pt>
                <c:pt idx="5">
                  <c:v>RFS</c:v>
                </c:pt>
                <c:pt idx="6">
                  <c:v>ZS</c:v>
                </c:pt>
                <c:pt idx="7">
                  <c:v>SXY</c:v>
                </c:pt>
                <c:pt idx="8">
                  <c:v>SI</c:v>
                </c:pt>
              </c:strCache>
            </c:strRef>
          </c:cat>
          <c:val>
            <c:numRef>
              <c:f>Лист1!$F$2:$F$10</c:f>
              <c:numCache>
                <c:formatCode>0.00</c:formatCode>
                <c:ptCount val="9"/>
                <c:pt idx="0">
                  <c:v>0.24210526315789474</c:v>
                </c:pt>
                <c:pt idx="1">
                  <c:v>0.16666666666666666</c:v>
                </c:pt>
                <c:pt idx="2">
                  <c:v>7.3170731707317069E-2</c:v>
                </c:pt>
                <c:pt idx="3">
                  <c:v>0.21153846153846154</c:v>
                </c:pt>
                <c:pt idx="4">
                  <c:v>0.32</c:v>
                </c:pt>
                <c:pt idx="5">
                  <c:v>0.16666666666666666</c:v>
                </c:pt>
                <c:pt idx="6">
                  <c:v>0.11764705882352941</c:v>
                </c:pt>
                <c:pt idx="7">
                  <c:v>0.18604651162790697</c:v>
                </c:pt>
                <c:pt idx="8">
                  <c:v>0.1125</c:v>
                </c:pt>
              </c:numCache>
            </c:numRef>
          </c:val>
        </c:ser>
        <c:ser>
          <c:idx val="1"/>
          <c:order val="1"/>
          <c:tx>
            <c:strRef>
              <c:f>Лист1!$G$1</c:f>
              <c:strCache>
                <c:ptCount val="1"/>
                <c:pt idx="0">
                  <c:v>Proportion of "comparative historical" to "historical" articles</c:v>
                </c:pt>
              </c:strCache>
            </c:strRef>
          </c:tx>
          <c:invertIfNegative val="0"/>
          <c:cat>
            <c:strRef>
              <c:f>Лист1!$B$2:$B$10</c:f>
              <c:strCache>
                <c:ptCount val="9"/>
                <c:pt idx="0">
                  <c:v>IS</c:v>
                </c:pt>
                <c:pt idx="1">
                  <c:v>CS</c:v>
                </c:pt>
                <c:pt idx="2">
                  <c:v>ASR</c:v>
                </c:pt>
                <c:pt idx="3">
                  <c:v>AJS</c:v>
                </c:pt>
                <c:pt idx="4">
                  <c:v>BJS</c:v>
                </c:pt>
                <c:pt idx="5">
                  <c:v>RFS</c:v>
                </c:pt>
                <c:pt idx="6">
                  <c:v>ZS</c:v>
                </c:pt>
                <c:pt idx="7">
                  <c:v>SXY</c:v>
                </c:pt>
                <c:pt idx="8">
                  <c:v>SI</c:v>
                </c:pt>
              </c:strCache>
            </c:strRef>
          </c:cat>
          <c:val>
            <c:numRef>
              <c:f>Лист1!$G$2:$G$10</c:f>
              <c:numCache>
                <c:formatCode>0.00</c:formatCode>
                <c:ptCount val="9"/>
                <c:pt idx="0">
                  <c:v>0.18253968253968253</c:v>
                </c:pt>
                <c:pt idx="1">
                  <c:v>0.12244897959183673</c:v>
                </c:pt>
                <c:pt idx="2">
                  <c:v>6.1224489795918366E-2</c:v>
                </c:pt>
                <c:pt idx="3">
                  <c:v>0.2</c:v>
                </c:pt>
                <c:pt idx="4">
                  <c:v>0.14814814814814814</c:v>
                </c:pt>
                <c:pt idx="5">
                  <c:v>0.125</c:v>
                </c:pt>
                <c:pt idx="6">
                  <c:v>9.5238095238095233E-2</c:v>
                </c:pt>
                <c:pt idx="7">
                  <c:v>8.4210526315789472E-2</c:v>
                </c:pt>
                <c:pt idx="8">
                  <c:v>6.8181818181818177E-2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14848"/>
        <c:axId val="33616640"/>
      </c:barChart>
      <c:catAx>
        <c:axId val="3361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33616640"/>
        <c:crosses val="autoZero"/>
        <c:auto val="1"/>
        <c:lblAlgn val="ctr"/>
        <c:lblOffset val="100"/>
        <c:noMultiLvlLbl val="0"/>
      </c:catAx>
      <c:valAx>
        <c:axId val="336166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361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79290823941122"/>
          <c:y val="0.16285258092738408"/>
          <c:w val="0.27652635999210745"/>
          <c:h val="0.679850612423447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156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7816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3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800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918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67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14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121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8987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01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2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0165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5298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21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4434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999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08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8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5829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76495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52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81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4086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7686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77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9304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9248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0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14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1124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9844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08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9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318EE9-7FF9-4CA8-A6CD-D44BE9655278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7E4100-C2E0-4620-9830-E43C2136B4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0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7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318EE9-7FF9-4CA8-A6CD-D44BE9655278}" type="datetimeFigureOut">
              <a:rPr lang="ru-RU" smtClean="0">
                <a:solidFill>
                  <a:srgbClr val="696464"/>
                </a:solidFill>
              </a:rPr>
              <a:pPr/>
              <a:t>13.05.2016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7E4100-C2E0-4620-9830-E43C2136B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5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618" y="4149080"/>
            <a:ext cx="9157235" cy="1584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Dr., Prof. Andrey V. </a:t>
            </a:r>
            <a:r>
              <a:rPr lang="en-US" sz="1700" b="1" dirty="0" err="1" smtClean="0">
                <a:solidFill>
                  <a:schemeClr val="tx1"/>
                </a:solidFill>
              </a:rPr>
              <a:t>Rezaev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700" b="1" dirty="0" smtClean="0">
                <a:solidFill>
                  <a:schemeClr val="tx1"/>
                </a:solidFill>
              </a:rPr>
              <a:t>Dr. Natalia D. </a:t>
            </a:r>
            <a:r>
              <a:rPr lang="en-US" sz="1700" b="1" dirty="0" err="1" smtClean="0">
                <a:solidFill>
                  <a:schemeClr val="tx1"/>
                </a:solidFill>
              </a:rPr>
              <a:t>Tregubova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700" b="1" dirty="0" err="1" smtClean="0">
                <a:solidFill>
                  <a:schemeClr val="tx1"/>
                </a:solidFill>
              </a:rPr>
              <a:t>Dmitrii</a:t>
            </a:r>
            <a:r>
              <a:rPr lang="en-US" sz="1700" b="1" dirty="0" smtClean="0">
                <a:solidFill>
                  <a:schemeClr val="tx1"/>
                </a:solidFill>
              </a:rPr>
              <a:t> M. </a:t>
            </a:r>
            <a:r>
              <a:rPr lang="en-US" sz="1700" b="1" dirty="0" err="1" smtClean="0">
                <a:solidFill>
                  <a:schemeClr val="tx1"/>
                </a:solidFill>
              </a:rPr>
              <a:t>Zhikharevich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St. Petersburg State University, 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International Research Laboratory “TANDEM”</a:t>
            </a:r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3" y="2060848"/>
            <a:ext cx="9144000" cy="24208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COMPARATIVE SOCIOLOGY IN CONTEMPORARY SOCIAL KNOWLEDGE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Basic Trends and Empirical Evidence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TAN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914716"/>
            <a:ext cx="1148324" cy="5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53" y="152206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International Conference</a:t>
            </a:r>
          </a:p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“COMPARATIVE </a:t>
            </a:r>
            <a:r>
              <a:rPr lang="en-US" sz="1400" b="1" dirty="0">
                <a:solidFill>
                  <a:schemeClr val="accent2"/>
                </a:solidFill>
              </a:rPr>
              <a:t>RESEARCH</a:t>
            </a:r>
            <a:r>
              <a:rPr lang="uk-UA" sz="1400" b="1" dirty="0">
                <a:solidFill>
                  <a:schemeClr val="accent2"/>
                </a:solidFill>
              </a:rPr>
              <a:t>: </a:t>
            </a:r>
            <a:r>
              <a:rPr lang="en-US" sz="1400" b="1" dirty="0" smtClean="0">
                <a:solidFill>
                  <a:schemeClr val="accent2"/>
                </a:solidFill>
              </a:rPr>
              <a:t>CHALLENGES </a:t>
            </a:r>
            <a:r>
              <a:rPr lang="en-US" sz="1400" b="1" dirty="0">
                <a:solidFill>
                  <a:schemeClr val="accent2"/>
                </a:solidFill>
              </a:rPr>
              <a:t>TO SOCIOLOGICAL THEORY AND </a:t>
            </a:r>
            <a:r>
              <a:rPr lang="en-US" sz="1400" b="1" dirty="0" smtClean="0">
                <a:solidFill>
                  <a:schemeClr val="accent2"/>
                </a:solidFill>
              </a:rPr>
              <a:t>PRACTICE”</a:t>
            </a:r>
          </a:p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Kyiv </a:t>
            </a:r>
            <a:r>
              <a:rPr lang="en-US" sz="1400" b="1" dirty="0">
                <a:solidFill>
                  <a:schemeClr val="accent2"/>
                </a:solidFill>
              </a:rPr>
              <a:t>, 19-20 May 2016 </a:t>
            </a:r>
            <a:endParaRPr lang="ru-RU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IS “comparative sociology”?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An </a:t>
            </a:r>
            <a:r>
              <a:rPr lang="en-US" sz="4000" dirty="0"/>
              <a:t>ideal type of </a:t>
            </a:r>
            <a:r>
              <a:rPr lang="en-US" sz="4000" dirty="0" smtClean="0"/>
              <a:t>sociology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 </a:t>
            </a:r>
            <a:r>
              <a:rPr lang="en-US" sz="4000" dirty="0"/>
              <a:t>research </a:t>
            </a:r>
            <a:r>
              <a:rPr lang="en-US" sz="4000" dirty="0" smtClean="0"/>
              <a:t>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  critique</a:t>
            </a:r>
          </a:p>
          <a:p>
            <a:pPr marL="0" indent="0">
              <a:buNone/>
            </a:pPr>
            <a:r>
              <a:rPr lang="en-US" sz="2800" dirty="0" smtClean="0"/>
              <a:t>“Comparative </a:t>
            </a:r>
            <a:r>
              <a:rPr lang="en-US" sz="2800" dirty="0"/>
              <a:t>sociology is not a field, but a critique of whatever seems narrow and reductionist in sociology. The disappearance of the term will mean either the great success of the great failure of this critique” (Wallerstein 2003: 103)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00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IS “comparative sociology”?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Comparative sociology as an </a:t>
            </a:r>
            <a:r>
              <a:rPr lang="en-US" sz="3200" i="1" dirty="0" smtClean="0">
                <a:solidFill>
                  <a:schemeClr val="accent1"/>
                </a:solidFill>
              </a:rPr>
              <a:t>inquiry</a:t>
            </a:r>
          </a:p>
          <a:p>
            <a:r>
              <a:rPr lang="en-US" sz="3200" dirty="0" smtClean="0"/>
              <a:t>Comparative sociology as a </a:t>
            </a:r>
            <a:r>
              <a:rPr lang="en-US" sz="3200" i="1" dirty="0" smtClean="0">
                <a:solidFill>
                  <a:schemeClr val="accent1"/>
                </a:solidFill>
              </a:rPr>
              <a:t>teaching discipline</a:t>
            </a:r>
          </a:p>
          <a:p>
            <a:pPr marL="0" indent="0">
              <a:buNone/>
            </a:pPr>
            <a:r>
              <a:rPr lang="en-US" sz="2800" b="1" dirty="0" smtClean="0"/>
              <a:t>Hypothesis: </a:t>
            </a:r>
            <a:r>
              <a:rPr lang="en-US" sz="2800" dirty="0"/>
              <a:t>Comparative sociology as an organization of research process is acknowledged and practiced by sociologists and social scientists yet the reality of teaching sociology doesn’t support these practices but rather </a:t>
            </a:r>
            <a:r>
              <a:rPr lang="en-US" sz="2800" dirty="0" smtClean="0"/>
              <a:t>contradict them.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2132856"/>
            <a:ext cx="9144000" cy="200398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COMPARATIVE SOCIOLOGY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AS AN INQUIRY 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800" b="1" dirty="0" smtClean="0">
                <a:solidFill>
                  <a:schemeClr val="accent2"/>
                </a:solidFill>
              </a:rPr>
              <a:t>Empirical Evidence 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Content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analysis </a:t>
            </a:r>
            <a:r>
              <a:rPr lang="en-US" sz="3200" dirty="0">
                <a:solidFill>
                  <a:schemeClr val="accent2"/>
                </a:solidFill>
              </a:rPr>
              <a:t>of </a:t>
            </a:r>
            <a:r>
              <a:rPr lang="en-US" sz="3200" dirty="0" smtClean="0">
                <a:solidFill>
                  <a:schemeClr val="accent2"/>
                </a:solidFill>
              </a:rPr>
              <a:t>publications in comparative (historical) sociology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572000"/>
          </a:xfrm>
        </p:spPr>
        <p:txBody>
          <a:bodyPr>
            <a:noAutofit/>
          </a:bodyPr>
          <a:lstStyle/>
          <a:p>
            <a:r>
              <a:rPr lang="en-US" b="1" dirty="0"/>
              <a:t>Seven cases</a:t>
            </a:r>
            <a:r>
              <a:rPr lang="en-US" dirty="0"/>
              <a:t>: USA, Britain, France, Germany, China, Russia, and </a:t>
            </a:r>
            <a:r>
              <a:rPr lang="en-US" dirty="0" smtClean="0"/>
              <a:t>inter/transnational level</a:t>
            </a:r>
          </a:p>
          <a:p>
            <a:r>
              <a:rPr lang="en-US" dirty="0" smtClean="0"/>
              <a:t>One / two </a:t>
            </a:r>
            <a:r>
              <a:rPr lang="en-US" b="1" dirty="0" smtClean="0"/>
              <a:t>non-specialized sociological journals </a:t>
            </a:r>
            <a:r>
              <a:rPr lang="en-US" dirty="0" smtClean="0"/>
              <a:t>for each case, current issues (since 2000)</a:t>
            </a:r>
          </a:p>
          <a:p>
            <a:r>
              <a:rPr lang="en-US" dirty="0" smtClean="0"/>
              <a:t>Articles and reviews on </a:t>
            </a:r>
            <a:r>
              <a:rPr lang="en-US" i="1" dirty="0" smtClean="0">
                <a:solidFill>
                  <a:schemeClr val="accent1"/>
                </a:solidFill>
              </a:rPr>
              <a:t>comparative sociology</a:t>
            </a:r>
            <a:r>
              <a:rPr lang="en-US" dirty="0" smtClean="0"/>
              <a:t> ( “comparative” OR “comparison” in the title or annotation) – 445 </a:t>
            </a:r>
            <a:r>
              <a:rPr lang="en-US" dirty="0"/>
              <a:t>items </a:t>
            </a:r>
            <a:endParaRPr lang="en-US" dirty="0" smtClean="0"/>
          </a:p>
          <a:p>
            <a:r>
              <a:rPr lang="en-US" dirty="0"/>
              <a:t>Articles </a:t>
            </a:r>
            <a:r>
              <a:rPr lang="en-US" dirty="0" smtClean="0"/>
              <a:t>and reviews on </a:t>
            </a:r>
            <a:r>
              <a:rPr lang="en-US" i="1" dirty="0" smtClean="0">
                <a:solidFill>
                  <a:schemeClr val="accent1"/>
                </a:solidFill>
              </a:rPr>
              <a:t>comparative historical </a:t>
            </a:r>
            <a:r>
              <a:rPr lang="en-US" i="1" dirty="0">
                <a:solidFill>
                  <a:schemeClr val="accent1"/>
                </a:solidFill>
              </a:rPr>
              <a:t>sociology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 “</a:t>
            </a:r>
            <a:r>
              <a:rPr lang="en-US" dirty="0"/>
              <a:t>comparative” </a:t>
            </a:r>
            <a:r>
              <a:rPr lang="en-US" dirty="0" smtClean="0"/>
              <a:t>AND “historica</a:t>
            </a:r>
            <a:r>
              <a:rPr lang="en-US" dirty="0"/>
              <a:t>l</a:t>
            </a:r>
            <a:r>
              <a:rPr lang="en-US" dirty="0" smtClean="0"/>
              <a:t>” </a:t>
            </a:r>
            <a:r>
              <a:rPr lang="en-US" dirty="0"/>
              <a:t>in </a:t>
            </a:r>
            <a:r>
              <a:rPr lang="en-US" dirty="0" smtClean="0"/>
              <a:t>the title </a:t>
            </a:r>
            <a:r>
              <a:rPr lang="en-US" dirty="0"/>
              <a:t>or annotation</a:t>
            </a:r>
            <a:r>
              <a:rPr lang="en-US" dirty="0" smtClean="0"/>
              <a:t>) – 73 items</a:t>
            </a:r>
          </a:p>
        </p:txBody>
      </p:sp>
    </p:spTree>
    <p:extLst>
      <p:ext uri="{BB962C8B-B14F-4D97-AF65-F5344CB8AC3E}">
        <p14:creationId xmlns:p14="http://schemas.microsoft.com/office/powerpoint/2010/main" val="11073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Seven cases: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Different levels of institutionalization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8609442"/>
              </p:ext>
            </p:extLst>
          </p:nvPr>
        </p:nvGraphicFramePr>
        <p:xfrm>
          <a:off x="899592" y="1484784"/>
          <a:ext cx="7704855" cy="474281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84176"/>
                <a:gridCol w="6120679"/>
              </a:tblGrid>
              <a:tr h="288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Case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Section in (inter)national </a:t>
                      </a:r>
                      <a:r>
                        <a:rPr lang="en-US" sz="1800" baseline="0" dirty="0" smtClean="0">
                          <a:effectLst/>
                        </a:rPr>
                        <a:t>association</a:t>
                      </a:r>
                      <a:r>
                        <a:rPr lang="en-US" sz="1800" baseline="0" dirty="0">
                          <a:effectLst/>
                        </a:rPr>
                        <a:t> 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1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International 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Historical and Comparative Sociology working </a:t>
                      </a:r>
                      <a:r>
                        <a:rPr lang="en-US" sz="1800" baseline="0" dirty="0" smtClean="0">
                          <a:effectLst/>
                        </a:rPr>
                        <a:t>group</a:t>
                      </a:r>
                      <a:endParaRPr lang="ru-RU" sz="1800" baseline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Comparative Sociology research committee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USA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Section on Comparative and Historical sociology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>
                          <a:effectLst/>
                        </a:rPr>
                        <a:t>Britain</a:t>
                      </a:r>
                      <a:endParaRPr lang="ru-RU" sz="1800" b="0" baseline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Study group on Historical and Comparative sociology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1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>
                          <a:effectLst/>
                        </a:rPr>
                        <a:t>Germany</a:t>
                      </a:r>
                      <a:endParaRPr lang="ru-RU" sz="1800" b="0" baseline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Section on sociology of development and social anthropology</a:t>
                      </a:r>
                      <a:endParaRPr lang="ru-RU" sz="180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Section on biography research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91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Russia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Research committee on social transformations and sociology of development </a:t>
                      </a:r>
                      <a:endParaRPr lang="ru-RU" sz="180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Research committee on biography and society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France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Thematic network on life course and social dynamics 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54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China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Social Development and Social Security Committee</a:t>
                      </a:r>
                      <a:endParaRPr lang="ru-RU" sz="1800" b="0" baseline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4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Seven cases: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Journals </a:t>
            </a:r>
            <a:r>
              <a:rPr lang="en-US" smtClean="0">
                <a:solidFill>
                  <a:schemeClr val="accent2"/>
                </a:solidFill>
              </a:rPr>
              <a:t>and terms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8920708"/>
              </p:ext>
            </p:extLst>
          </p:nvPr>
        </p:nvGraphicFramePr>
        <p:xfrm>
          <a:off x="899592" y="1484784"/>
          <a:ext cx="7597351" cy="508186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74849"/>
                <a:gridCol w="1889630"/>
                <a:gridCol w="4532872"/>
              </a:tblGrid>
              <a:tr h="23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Case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Journal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Words </a:t>
                      </a:r>
                      <a:r>
                        <a:rPr lang="en-US" sz="1200" dirty="0">
                          <a:effectLst/>
                        </a:rPr>
                        <a:t>for search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</a:tr>
              <a:tr h="56247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International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International sociology (IS)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Comparison; comparative</a:t>
                      </a:r>
                      <a:r>
                        <a:rPr lang="en-US" sz="1200" dirty="0">
                          <a:effectLst/>
                        </a:rPr>
                        <a:t>; historical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</a:tr>
              <a:tr h="343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Current sociology (CS)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Comparison; comparative; historical</a:t>
                      </a:r>
                      <a:endParaRPr lang="en-US" sz="1200" dirty="0">
                        <a:effectLst/>
                      </a:endParaRPr>
                    </a:p>
                  </a:txBody>
                  <a:tcPr marL="67767" marR="67767" marT="0" marB="0" anchor="ctr"/>
                </a:tc>
              </a:tr>
              <a:tr h="5816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USA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American sociological review (ASR)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Comparison; comparative; historical</a:t>
                      </a:r>
                      <a:endParaRPr lang="en-US" sz="1200" dirty="0">
                        <a:effectLst/>
                      </a:endParaRPr>
                    </a:p>
                  </a:txBody>
                  <a:tcPr marL="67767" marR="67767" marT="0" marB="0" anchor="ctr"/>
                </a:tc>
              </a:tr>
              <a:tr h="581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American journal of sociology (AJS)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Comparison; comparative; historical</a:t>
                      </a:r>
                      <a:endParaRPr lang="en-US" sz="1200" dirty="0">
                        <a:effectLst/>
                      </a:endParaRPr>
                    </a:p>
                  </a:txBody>
                  <a:tcPr marL="67767" marR="67767" marT="0" marB="0" anchor="ctr"/>
                </a:tc>
              </a:tr>
              <a:tr h="581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UK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British journal of sociology (BJS)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Comparison; comparative; historical</a:t>
                      </a:r>
                      <a:endParaRPr lang="en-US" sz="1200" dirty="0">
                        <a:effectLst/>
                      </a:endParaRPr>
                    </a:p>
                  </a:txBody>
                  <a:tcPr marL="67767" marR="67767" marT="0" marB="0" anchor="ctr"/>
                </a:tc>
              </a:tr>
              <a:tr h="581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France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Revue </a:t>
                      </a:r>
                      <a:r>
                        <a:rPr lang="en-US" sz="1200" dirty="0" err="1">
                          <a:effectLst/>
                        </a:rPr>
                        <a:t>française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sociologie</a:t>
                      </a:r>
                      <a:r>
                        <a:rPr lang="en-US" sz="1200" dirty="0">
                          <a:effectLst/>
                        </a:rPr>
                        <a:t> (RFS)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Comparaison</a:t>
                      </a:r>
                      <a:r>
                        <a:rPr lang="en-US" sz="1200" dirty="0" smtClean="0">
                          <a:effectLst/>
                        </a:rPr>
                        <a:t> / comparison; </a:t>
                      </a:r>
                      <a:r>
                        <a:rPr lang="en-US" sz="1200" dirty="0" err="1" smtClean="0">
                          <a:effectLst/>
                        </a:rPr>
                        <a:t>comparatif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/ comparative; </a:t>
                      </a:r>
                      <a:r>
                        <a:rPr lang="en-US" sz="1200" dirty="0" err="1">
                          <a:effectLst/>
                        </a:rPr>
                        <a:t>historique</a:t>
                      </a:r>
                      <a:r>
                        <a:rPr lang="en-US" sz="1200" dirty="0">
                          <a:effectLst/>
                        </a:rPr>
                        <a:t> / historic / historical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</a:tr>
              <a:tr h="848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Germany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Zeitschrift fur Soziologie (ZS)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Vergleigh</a:t>
                      </a:r>
                      <a:r>
                        <a:rPr lang="en-US" sz="1200" dirty="0" smtClean="0">
                          <a:effectLst/>
                        </a:rPr>
                        <a:t> / </a:t>
                      </a:r>
                      <a:r>
                        <a:rPr lang="en-US" sz="1200" dirty="0" err="1" smtClean="0">
                          <a:effectLst/>
                        </a:rPr>
                        <a:t>Komparation</a:t>
                      </a:r>
                      <a:r>
                        <a:rPr lang="en-US" sz="1200" dirty="0" smtClean="0">
                          <a:effectLst/>
                        </a:rPr>
                        <a:t> / comparison;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Vergleichend</a:t>
                      </a:r>
                      <a:r>
                        <a:rPr lang="en-US" sz="1200" dirty="0">
                          <a:effectLst/>
                        </a:rPr>
                        <a:t>* / </a:t>
                      </a:r>
                      <a:r>
                        <a:rPr lang="en-US" sz="1200" dirty="0" err="1">
                          <a:effectLst/>
                        </a:rPr>
                        <a:t>komparativ</a:t>
                      </a:r>
                      <a:r>
                        <a:rPr lang="en-US" sz="1200" dirty="0">
                          <a:effectLst/>
                        </a:rPr>
                        <a:t>* / </a:t>
                      </a:r>
                      <a:r>
                        <a:rPr lang="en-US" sz="1200" dirty="0" smtClean="0">
                          <a:effectLst/>
                        </a:rPr>
                        <a:t>comparative; </a:t>
                      </a:r>
                      <a:r>
                        <a:rPr lang="en-US" sz="1200" dirty="0" err="1" smtClean="0">
                          <a:effectLst/>
                        </a:rPr>
                        <a:t>historisch</a:t>
                      </a:r>
                      <a:r>
                        <a:rPr lang="en-US" sz="1200" dirty="0">
                          <a:effectLst/>
                        </a:rPr>
                        <a:t>* / </a:t>
                      </a:r>
                      <a:r>
                        <a:rPr lang="en-US" sz="1200" dirty="0" err="1">
                          <a:effectLst/>
                        </a:rPr>
                        <a:t>geschichtlich</a:t>
                      </a:r>
                      <a:r>
                        <a:rPr lang="en-US" sz="1200" dirty="0">
                          <a:effectLst/>
                        </a:rPr>
                        <a:t>* / historical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</a:tr>
              <a:tr h="343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China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Shèhuì xué yánjiū (SXY)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</a:rPr>
                        <a:t>Bǐjiào</a:t>
                      </a:r>
                      <a:r>
                        <a:rPr lang="en-US" sz="1200" dirty="0">
                          <a:effectLst/>
                        </a:rPr>
                        <a:t> / </a:t>
                      </a:r>
                      <a:r>
                        <a:rPr lang="en-US" sz="1200" dirty="0" smtClean="0">
                          <a:effectLst/>
                        </a:rPr>
                        <a:t>comparison, comparative</a:t>
                      </a:r>
                      <a:r>
                        <a:rPr lang="en-US" sz="1200" dirty="0">
                          <a:effectLst/>
                        </a:rPr>
                        <a:t>; </a:t>
                      </a:r>
                      <a:r>
                        <a:rPr lang="en-US" sz="1200" dirty="0" err="1">
                          <a:effectLst/>
                        </a:rPr>
                        <a:t>Lìshǐ</a:t>
                      </a:r>
                      <a:r>
                        <a:rPr lang="en-US" sz="1200" dirty="0">
                          <a:effectLst/>
                        </a:rPr>
                        <a:t> de / historical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</a:tr>
              <a:tr h="38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Russia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Sotsiologicheskiye issledovaniya (SI)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Sravneniye</a:t>
                      </a:r>
                      <a:r>
                        <a:rPr lang="en-US" sz="1200" baseline="0" dirty="0" smtClean="0">
                          <a:effectLst/>
                        </a:rPr>
                        <a:t> / comparison; </a:t>
                      </a:r>
                      <a:r>
                        <a:rPr lang="en-US" sz="1200" dirty="0" err="1" smtClean="0">
                          <a:effectLst/>
                        </a:rPr>
                        <a:t>sravnitel’nyi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komparativny</a:t>
                      </a:r>
                      <a:r>
                        <a:rPr lang="en-US" sz="1200" dirty="0">
                          <a:effectLst/>
                        </a:rPr>
                        <a:t> / comparative; </a:t>
                      </a:r>
                      <a:r>
                        <a:rPr lang="en-US" sz="1200" dirty="0" err="1">
                          <a:effectLst/>
                        </a:rPr>
                        <a:t>istoricheckii</a:t>
                      </a:r>
                      <a:r>
                        <a:rPr lang="en-US" sz="1200" dirty="0">
                          <a:effectLst/>
                        </a:rPr>
                        <a:t> / historical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767" marR="67767" marT="0" marB="0" anchor="ctr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98625" y="142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Comparative sociology as an inquiry: </a:t>
            </a:r>
            <a:r>
              <a:rPr lang="en-US" dirty="0" smtClean="0">
                <a:solidFill>
                  <a:schemeClr val="accent2"/>
                </a:solidFill>
              </a:rPr>
              <a:t>Similarity in difference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772400" cy="4752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Comparison </a:t>
            </a:r>
            <a:r>
              <a:rPr lang="en-US" dirty="0"/>
              <a:t>is used more </a:t>
            </a:r>
            <a:r>
              <a:rPr lang="en-US" dirty="0" smtClean="0"/>
              <a:t>as a </a:t>
            </a:r>
            <a:r>
              <a:rPr lang="en-US" b="1" dirty="0"/>
              <a:t>research design</a:t>
            </a:r>
            <a:r>
              <a:rPr lang="en-US" dirty="0"/>
              <a:t> than </a:t>
            </a:r>
            <a:r>
              <a:rPr lang="en-US" dirty="0" smtClean="0"/>
              <a:t>as a method</a:t>
            </a:r>
            <a:r>
              <a:rPr lang="en-US" dirty="0"/>
              <a:t>. Wordings </a:t>
            </a:r>
            <a:r>
              <a:rPr lang="en-US" i="1" dirty="0" smtClean="0">
                <a:solidFill>
                  <a:schemeClr val="accent1"/>
                </a:solidFill>
              </a:rPr>
              <a:t>comparison,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comparative </a:t>
            </a:r>
            <a:r>
              <a:rPr lang="en-US" i="1" dirty="0">
                <a:solidFill>
                  <a:schemeClr val="accent1"/>
                </a:solidFill>
              </a:rPr>
              <a:t>analysis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chemeClr val="accent1"/>
                </a:solidFill>
              </a:rPr>
              <a:t>comparative study / research</a:t>
            </a:r>
            <a:r>
              <a:rPr lang="en-US" i="1" dirty="0" smtClean="0"/>
              <a:t> </a:t>
            </a:r>
            <a:r>
              <a:rPr lang="en-US" dirty="0"/>
              <a:t>point to </a:t>
            </a:r>
            <a:r>
              <a:rPr lang="en-US" dirty="0" smtClean="0"/>
              <a:t>the way </a:t>
            </a:r>
            <a:r>
              <a:rPr lang="en-US" dirty="0"/>
              <a:t>of organizing the research process.</a:t>
            </a:r>
          </a:p>
          <a:p>
            <a:r>
              <a:rPr lang="en-US" dirty="0" smtClean="0"/>
              <a:t>Two </a:t>
            </a:r>
            <a:r>
              <a:rPr lang="en-US" dirty="0"/>
              <a:t>general logics of empirical </a:t>
            </a:r>
            <a:r>
              <a:rPr lang="en-US" dirty="0" smtClean="0"/>
              <a:t>research: </a:t>
            </a:r>
            <a:r>
              <a:rPr lang="en-US" dirty="0"/>
              <a:t>comparison determined by “</a:t>
            </a:r>
            <a:r>
              <a:rPr lang="en-US" b="1" dirty="0"/>
              <a:t>variables</a:t>
            </a:r>
            <a:r>
              <a:rPr lang="en-US" dirty="0"/>
              <a:t>” </a:t>
            </a:r>
            <a:r>
              <a:rPr lang="en-US" dirty="0" smtClean="0"/>
              <a:t>or by </a:t>
            </a:r>
            <a:r>
              <a:rPr lang="en-US" dirty="0"/>
              <a:t>“</a:t>
            </a:r>
            <a:r>
              <a:rPr lang="en-US" b="1" dirty="0"/>
              <a:t>cases</a:t>
            </a:r>
            <a:r>
              <a:rPr lang="en-US" dirty="0" smtClean="0"/>
              <a:t>”. </a:t>
            </a:r>
          </a:p>
          <a:p>
            <a:r>
              <a:rPr lang="en-US" dirty="0" smtClean="0"/>
              <a:t>Comparison </a:t>
            </a:r>
            <a:r>
              <a:rPr lang="en-US" dirty="0"/>
              <a:t>of theories and comparison of methods correspond to </a:t>
            </a:r>
            <a:r>
              <a:rPr lang="en-US" dirty="0" smtClean="0"/>
              <a:t>a different type </a:t>
            </a:r>
            <a:r>
              <a:rPr lang="en-US" dirty="0"/>
              <a:t>of research that is based </a:t>
            </a:r>
            <a:r>
              <a:rPr lang="en-US" dirty="0" smtClean="0"/>
              <a:t>on </a:t>
            </a:r>
            <a:r>
              <a:rPr lang="en-US" dirty="0"/>
              <a:t>development of our cognitive tools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6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Comparative and / or historical sociology?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4332352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46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Comparative historical researches / sociologies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149552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Comparative </a:t>
            </a:r>
            <a:r>
              <a:rPr lang="en-US" sz="2800" dirty="0"/>
              <a:t>historical </a:t>
            </a:r>
            <a:r>
              <a:rPr lang="en-US" sz="2800" dirty="0" smtClean="0"/>
              <a:t>research </a:t>
            </a:r>
            <a:r>
              <a:rPr lang="en-US" sz="2800" dirty="0"/>
              <a:t>is almost </a:t>
            </a:r>
            <a:r>
              <a:rPr lang="en-US" sz="2800" b="1" dirty="0"/>
              <a:t>synonymous to “small-N”. </a:t>
            </a:r>
            <a:endParaRPr lang="en-US" sz="2800" b="1" dirty="0" smtClean="0"/>
          </a:p>
          <a:p>
            <a:r>
              <a:rPr lang="en-US" sz="2800" b="1" dirty="0" smtClean="0"/>
              <a:t>The </a:t>
            </a:r>
            <a:r>
              <a:rPr lang="en-US" sz="2800" b="1" dirty="0"/>
              <a:t>West vs. the Rest</a:t>
            </a:r>
            <a:r>
              <a:rPr lang="en-US" sz="2800" dirty="0"/>
              <a:t> opposition characterizes almost all the </a:t>
            </a:r>
            <a:r>
              <a:rPr lang="en-US" sz="2800" dirty="0" smtClean="0"/>
              <a:t>cases. The </a:t>
            </a:r>
            <a:r>
              <a:rPr lang="en-US" sz="2800" dirty="0"/>
              <a:t>exception is the “American” type that works with time and space localities </a:t>
            </a:r>
            <a:r>
              <a:rPr lang="en-US" sz="2800" dirty="0" smtClean="0"/>
              <a:t>and is based </a:t>
            </a:r>
            <a:r>
              <a:rPr lang="en-US" sz="2800" dirty="0"/>
              <a:t>on </a:t>
            </a:r>
            <a:r>
              <a:rPr lang="en-US" sz="2800" dirty="0" smtClean="0"/>
              <a:t>the elaborated theoretical </a:t>
            </a:r>
            <a:r>
              <a:rPr lang="en-US" sz="2800" dirty="0"/>
              <a:t>framework. </a:t>
            </a:r>
            <a:endParaRPr lang="en-US" sz="2800" dirty="0" smtClean="0"/>
          </a:p>
          <a:p>
            <a:r>
              <a:rPr lang="en-US" sz="2800" dirty="0"/>
              <a:t>The West vs. the Rest opposition can be interpreted either in terms of </a:t>
            </a:r>
            <a:r>
              <a:rPr lang="en-US" sz="2800" i="1" dirty="0">
                <a:solidFill>
                  <a:schemeClr val="accent1"/>
                </a:solidFill>
              </a:rPr>
              <a:t>modernization theory</a:t>
            </a:r>
            <a:r>
              <a:rPr lang="en-US" sz="2800" i="1" dirty="0"/>
              <a:t> </a:t>
            </a:r>
            <a:r>
              <a:rPr lang="en-US" sz="2800" dirty="0"/>
              <a:t>or through </a:t>
            </a:r>
            <a:r>
              <a:rPr lang="en-US" sz="2800" i="1" dirty="0">
                <a:solidFill>
                  <a:schemeClr val="accent1"/>
                </a:solidFill>
              </a:rPr>
              <a:t>civilizational </a:t>
            </a:r>
            <a:r>
              <a:rPr lang="en-US" sz="2800" i="1" dirty="0" smtClean="0">
                <a:solidFill>
                  <a:schemeClr val="accent1"/>
                </a:solidFill>
              </a:rPr>
              <a:t>analysis</a:t>
            </a:r>
            <a:r>
              <a:rPr lang="en-US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21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2088789"/>
            <a:ext cx="9144000" cy="200398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COMPARATIVE SOCIOLOGY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AS A TEACHING DISCIPLINE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800" b="1" dirty="0" smtClean="0">
                <a:solidFill>
                  <a:schemeClr val="accent2"/>
                </a:solidFill>
              </a:rPr>
              <a:t>Empirical Evidence 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789512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smtClean="0"/>
              <a:t>Introduction. Objectives and goals. Sources and materials.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smtClean="0"/>
              <a:t>Research problem and theoretical debates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smtClean="0"/>
              <a:t>Comparative sociology as an </a:t>
            </a:r>
            <a:r>
              <a:rPr lang="en-US" sz="3200" b="1" dirty="0" smtClean="0">
                <a:solidFill>
                  <a:schemeClr val="accent2"/>
                </a:solidFill>
              </a:rPr>
              <a:t>inquiry</a:t>
            </a:r>
            <a:r>
              <a:rPr lang="en-US" sz="3200" dirty="0" smtClean="0"/>
              <a:t>: empirical evidence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dirty="0" smtClean="0"/>
              <a:t>Comparative sociology as a </a:t>
            </a:r>
            <a:r>
              <a:rPr lang="en-US" sz="3200" b="1" dirty="0" smtClean="0">
                <a:solidFill>
                  <a:schemeClr val="accent2"/>
                </a:solidFill>
              </a:rPr>
              <a:t>teaching discipline</a:t>
            </a:r>
            <a:r>
              <a:rPr lang="en-US" sz="3200" dirty="0" smtClean="0"/>
              <a:t>: empirical evidence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 outline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Content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analysis </a:t>
            </a:r>
            <a:r>
              <a:rPr lang="en-US" sz="3200" dirty="0">
                <a:solidFill>
                  <a:schemeClr val="accent2"/>
                </a:solidFill>
              </a:rPr>
              <a:t>of </a:t>
            </a:r>
            <a:r>
              <a:rPr lang="en-US" sz="3200" dirty="0" smtClean="0">
                <a:solidFill>
                  <a:schemeClr val="accent2"/>
                </a:solidFill>
              </a:rPr>
              <a:t>educational materials on comparative (historical) sociology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572000"/>
          </a:xfrm>
        </p:spPr>
        <p:txBody>
          <a:bodyPr>
            <a:noAutofit/>
          </a:bodyPr>
          <a:lstStyle/>
          <a:p>
            <a:r>
              <a:rPr lang="en-US" b="1" dirty="0"/>
              <a:t>Seven cases</a:t>
            </a:r>
            <a:r>
              <a:rPr lang="en-US" dirty="0"/>
              <a:t>: USA, Britain, France, Germany, China, Russia, and </a:t>
            </a:r>
            <a:r>
              <a:rPr lang="en-US" dirty="0" smtClean="0"/>
              <a:t>inter/transnational level.</a:t>
            </a:r>
          </a:p>
          <a:p>
            <a:r>
              <a:rPr lang="en-US" dirty="0"/>
              <a:t>For </a:t>
            </a:r>
            <a:r>
              <a:rPr lang="en-US" i="1" dirty="0">
                <a:solidFill>
                  <a:schemeClr val="accent1"/>
                </a:solidFill>
              </a:rPr>
              <a:t>national </a:t>
            </a:r>
            <a:r>
              <a:rPr lang="en-US" i="1" dirty="0" smtClean="0">
                <a:solidFill>
                  <a:schemeClr val="accent1"/>
                </a:solidFill>
              </a:rPr>
              <a:t>cases</a:t>
            </a:r>
            <a:r>
              <a:rPr lang="en-US" i="1" dirty="0" smtClean="0"/>
              <a:t>:</a:t>
            </a:r>
            <a:r>
              <a:rPr lang="en-US" dirty="0" smtClean="0"/>
              <a:t> departments </a:t>
            </a:r>
            <a:r>
              <a:rPr lang="en-US" dirty="0"/>
              <a:t>/ faculties of sociology / social </a:t>
            </a:r>
            <a:r>
              <a:rPr lang="en-US" dirty="0" smtClean="0"/>
              <a:t>sciences </a:t>
            </a:r>
            <a:r>
              <a:rPr lang="en-US" dirty="0"/>
              <a:t>in universities that are </a:t>
            </a:r>
            <a:r>
              <a:rPr lang="en-US" dirty="0" smtClean="0"/>
              <a:t>at </a:t>
            </a:r>
            <a:r>
              <a:rPr lang="en-US" dirty="0"/>
              <a:t>the top </a:t>
            </a:r>
            <a:r>
              <a:rPr lang="en-US" dirty="0" smtClean="0"/>
              <a:t>of </a:t>
            </a:r>
            <a:r>
              <a:rPr lang="en-US" dirty="0"/>
              <a:t>the national </a:t>
            </a:r>
            <a:r>
              <a:rPr lang="en-US" dirty="0" smtClean="0"/>
              <a:t>rankings. </a:t>
            </a:r>
          </a:p>
          <a:p>
            <a:r>
              <a:rPr lang="en-US" dirty="0"/>
              <a:t>For </a:t>
            </a:r>
            <a:r>
              <a:rPr lang="en-US" i="1" dirty="0">
                <a:solidFill>
                  <a:schemeClr val="accent1"/>
                </a:solidFill>
              </a:rPr>
              <a:t>international </a:t>
            </a:r>
            <a:r>
              <a:rPr lang="en-US" i="1" dirty="0" smtClean="0">
                <a:solidFill>
                  <a:schemeClr val="accent1"/>
                </a:solidFill>
              </a:rPr>
              <a:t>case</a:t>
            </a:r>
            <a:r>
              <a:rPr lang="en-US" dirty="0" smtClean="0"/>
              <a:t>: </a:t>
            </a:r>
            <a:r>
              <a:rPr lang="en-US" dirty="0"/>
              <a:t>transnational higher </a:t>
            </a:r>
            <a:r>
              <a:rPr lang="en-US" dirty="0" smtClean="0"/>
              <a:t>education.</a:t>
            </a:r>
          </a:p>
          <a:p>
            <a:r>
              <a:rPr lang="en-US" b="1" dirty="0" smtClean="0"/>
              <a:t>Three </a:t>
            </a:r>
            <a:r>
              <a:rPr lang="en-US" b="1" dirty="0"/>
              <a:t>kinds of data</a:t>
            </a:r>
            <a:r>
              <a:rPr lang="en-US" dirty="0"/>
              <a:t>: </a:t>
            </a:r>
            <a:r>
              <a:rPr lang="en-US" dirty="0" smtClean="0"/>
              <a:t>courses </a:t>
            </a:r>
            <a:r>
              <a:rPr lang="en-US" dirty="0"/>
              <a:t>taught (syllabi</a:t>
            </a:r>
            <a:r>
              <a:rPr lang="en-US" dirty="0" smtClean="0"/>
              <a:t>); research </a:t>
            </a:r>
            <a:r>
              <a:rPr lang="en-US" dirty="0"/>
              <a:t>interests of </a:t>
            </a:r>
            <a:r>
              <a:rPr lang="en-US" dirty="0" smtClean="0"/>
              <a:t>lecturers/instructors; research </a:t>
            </a:r>
            <a:r>
              <a:rPr lang="en-US" dirty="0"/>
              <a:t>centers of sociology / social </a:t>
            </a:r>
            <a:r>
              <a:rPr lang="en-US" dirty="0" smtClean="0"/>
              <a:t>sciences </a:t>
            </a:r>
            <a:r>
              <a:rPr lang="en-US" dirty="0"/>
              <a:t>departments (only for six national cases</a:t>
            </a:r>
            <a:r>
              <a:rPr lang="en-US" dirty="0" smtClean="0"/>
              <a:t>).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28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Content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analysis </a:t>
            </a:r>
            <a:r>
              <a:rPr lang="en-US" sz="3200" dirty="0">
                <a:solidFill>
                  <a:schemeClr val="accent2"/>
                </a:solidFill>
              </a:rPr>
              <a:t>of </a:t>
            </a:r>
            <a:r>
              <a:rPr lang="en-US" sz="3200" dirty="0" smtClean="0">
                <a:solidFill>
                  <a:schemeClr val="accent2"/>
                </a:solidFill>
              </a:rPr>
              <a:t>educational materials on comparative (historical) sociology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572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/>
              <a:t>The search </a:t>
            </a:r>
            <a:r>
              <a:rPr lang="en-US" sz="2800" dirty="0" smtClean="0"/>
              <a:t>was made: </a:t>
            </a:r>
          </a:p>
          <a:p>
            <a:pPr marL="77724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i="1" dirty="0" err="1"/>
              <a:t>compar</a:t>
            </a:r>
            <a:r>
              <a:rPr lang="en-US" i="1" dirty="0"/>
              <a:t>* / cross*</a:t>
            </a:r>
            <a:r>
              <a:rPr lang="en-US" dirty="0"/>
              <a:t> and their </a:t>
            </a:r>
            <a:r>
              <a:rPr lang="en-US" dirty="0" smtClean="0"/>
              <a:t>equivalents; </a:t>
            </a:r>
          </a:p>
          <a:p>
            <a:pPr marL="77724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for courses </a:t>
            </a:r>
            <a:r>
              <a:rPr lang="en-US" dirty="0"/>
              <a:t>with historical </a:t>
            </a:r>
            <a:r>
              <a:rPr lang="en-US" dirty="0" smtClean="0"/>
              <a:t>sociology / historical studies;</a:t>
            </a:r>
          </a:p>
          <a:p>
            <a:pPr marL="77724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the title contains general term that presupposes comparative </a:t>
            </a:r>
            <a:r>
              <a:rPr lang="en-US" dirty="0" smtClean="0"/>
              <a:t>perspective </a:t>
            </a:r>
            <a:r>
              <a:rPr lang="en-US" dirty="0"/>
              <a:t> </a:t>
            </a:r>
            <a:r>
              <a:rPr lang="en-US" dirty="0" smtClean="0"/>
              <a:t>;</a:t>
            </a:r>
            <a:endParaRPr lang="ru-RU" dirty="0"/>
          </a:p>
          <a:p>
            <a:pPr marL="77724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the title indicates issues of methodology </a:t>
            </a:r>
            <a:r>
              <a:rPr lang="en-US"/>
              <a:t>or </a:t>
            </a:r>
            <a:r>
              <a:rPr lang="en-US" smtClean="0"/>
              <a:t>methods.</a:t>
            </a:r>
            <a:endParaRPr lang="ru-RU" dirty="0"/>
          </a:p>
          <a:p>
            <a:pPr marL="0" lvl="0" indent="0">
              <a:buNone/>
            </a:pPr>
            <a:r>
              <a:rPr lang="en-US" sz="2800" dirty="0"/>
              <a:t>Apparently non-sociological courses (e.g., comparative political science) were removed.</a:t>
            </a:r>
            <a:endParaRPr lang="ru-RU" sz="2800" dirty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5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Comparative sociology </a:t>
            </a:r>
            <a:r>
              <a:rPr lang="en-US" dirty="0" smtClean="0">
                <a:solidFill>
                  <a:schemeClr val="accent2"/>
                </a:solidFill>
              </a:rPr>
              <a:t>as a teaching discipline: Research-education gap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80920" cy="5184576"/>
          </a:xfrm>
        </p:spPr>
        <p:txBody>
          <a:bodyPr>
            <a:noAutofit/>
          </a:bodyPr>
          <a:lstStyle/>
          <a:p>
            <a:pPr lvl="1">
              <a:buClr>
                <a:schemeClr val="accent1"/>
              </a:buClr>
            </a:pPr>
            <a:r>
              <a:rPr lang="en-US" sz="2800" dirty="0" smtClean="0"/>
              <a:t>The </a:t>
            </a:r>
            <a:r>
              <a:rPr lang="en-US" sz="2800" dirty="0"/>
              <a:t>majority of courses related to comparative sociology is taught </a:t>
            </a:r>
            <a:r>
              <a:rPr lang="en-US" sz="2800" dirty="0" smtClean="0"/>
              <a:t>in </a:t>
            </a:r>
            <a:r>
              <a:rPr lang="en-US" sz="2800" b="1" dirty="0" smtClean="0"/>
              <a:t>graduate </a:t>
            </a:r>
            <a:r>
              <a:rPr lang="en-US" sz="2800" b="1" dirty="0"/>
              <a:t>programs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>
              <a:buClr>
                <a:schemeClr val="accent1"/>
              </a:buClr>
            </a:pPr>
            <a:r>
              <a:rPr lang="en-US" sz="2800" dirty="0" smtClean="0"/>
              <a:t>The </a:t>
            </a:r>
            <a:r>
              <a:rPr lang="en-US" sz="2800" dirty="0"/>
              <a:t>dominant formulations are </a:t>
            </a:r>
            <a:r>
              <a:rPr lang="en-US" sz="2800" i="1" dirty="0">
                <a:solidFill>
                  <a:schemeClr val="accent1"/>
                </a:solidFill>
              </a:rPr>
              <a:t>comparative methods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chemeClr val="accent1"/>
                </a:solidFill>
              </a:rPr>
              <a:t>comparative perspectives</a:t>
            </a:r>
            <a:r>
              <a:rPr lang="en-US" sz="2800" dirty="0" smtClean="0"/>
              <a:t>. Comparative </a:t>
            </a:r>
            <a:r>
              <a:rPr lang="en-US" sz="2800" dirty="0"/>
              <a:t>sociology and comparative methods are mentioned much less often. </a:t>
            </a:r>
            <a:endParaRPr lang="en-US" sz="2800" dirty="0" smtClean="0"/>
          </a:p>
          <a:p>
            <a:pPr lvl="1">
              <a:buClr>
                <a:schemeClr val="accent1"/>
              </a:buClr>
            </a:pPr>
            <a:r>
              <a:rPr lang="en-US" sz="2800" dirty="0" smtClean="0"/>
              <a:t>The </a:t>
            </a:r>
            <a:r>
              <a:rPr lang="en-US" sz="2800" dirty="0"/>
              <a:t>reality of teaching classes contradicts the instructor’s research interests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27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Comparative sociology </a:t>
            </a:r>
            <a:r>
              <a:rPr lang="en-US" dirty="0" smtClean="0">
                <a:solidFill>
                  <a:schemeClr val="accent2"/>
                </a:solidFill>
              </a:rPr>
              <a:t>as a teaching discipline: Research-education gap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424936" cy="5184576"/>
          </a:xfrm>
        </p:spPr>
        <p:txBody>
          <a:bodyPr>
            <a:noAutofit/>
          </a:bodyPr>
          <a:lstStyle/>
          <a:p>
            <a:pPr lvl="1">
              <a:buClr>
                <a:schemeClr val="accent1"/>
              </a:buClr>
            </a:pPr>
            <a:r>
              <a:rPr lang="en-US" sz="3200" dirty="0"/>
              <a:t>Comparative sociology as an </a:t>
            </a:r>
            <a:r>
              <a:rPr lang="en-US" sz="3200" dirty="0" smtClean="0"/>
              <a:t>inquiry – our research shows – is </a:t>
            </a:r>
            <a:r>
              <a:rPr lang="en-US" sz="3200" i="1" dirty="0">
                <a:solidFill>
                  <a:schemeClr val="accent1"/>
                </a:solidFill>
              </a:rPr>
              <a:t>not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taught as a teaching </a:t>
            </a:r>
            <a:r>
              <a:rPr lang="en-US" sz="3200" dirty="0" smtClean="0"/>
              <a:t>discipline.</a:t>
            </a:r>
          </a:p>
          <a:p>
            <a:pPr lvl="1">
              <a:buClr>
                <a:schemeClr val="accent1"/>
              </a:buClr>
            </a:pPr>
            <a:r>
              <a:rPr lang="en-US" sz="3200" dirty="0" smtClean="0"/>
              <a:t>Thus, </a:t>
            </a:r>
            <a:r>
              <a:rPr lang="en-US" sz="3200" b="1" dirty="0" smtClean="0"/>
              <a:t>h</a:t>
            </a:r>
            <a:r>
              <a:rPr lang="en-US" sz="3200" b="1" dirty="0" smtClean="0"/>
              <a:t>ypothesis </a:t>
            </a:r>
            <a:r>
              <a:rPr lang="en-US" sz="3200" b="1" dirty="0" smtClean="0"/>
              <a:t>is confirmed</a:t>
            </a:r>
            <a:r>
              <a:rPr lang="en-US" sz="3200" dirty="0"/>
              <a:t>:</a:t>
            </a:r>
            <a:r>
              <a:rPr lang="en-US" sz="3200" dirty="0" smtClean="0"/>
              <a:t> </a:t>
            </a:r>
            <a:r>
              <a:rPr lang="en-US" sz="3200" dirty="0"/>
              <a:t>the necessity of comparative sociology as an inquiry is acknowledged by sociologists and social scientists in general </a:t>
            </a:r>
            <a:r>
              <a:rPr lang="en-US" sz="3200" dirty="0" smtClean="0"/>
              <a:t>but </a:t>
            </a:r>
            <a:r>
              <a:rPr lang="en-US" sz="3200" dirty="0"/>
              <a:t>its characteristics make it difficult to </a:t>
            </a:r>
            <a:r>
              <a:rPr lang="en-US" sz="3200" dirty="0" smtClean="0"/>
              <a:t>produce in teaching. </a:t>
            </a:r>
            <a:endParaRPr lang="ru-RU" sz="3200" dirty="0"/>
          </a:p>
          <a:p>
            <a:pPr lvl="1">
              <a:buClr>
                <a:schemeClr val="accent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12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6002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tx1"/>
                </a:solidFill>
              </a:rPr>
              <a:t>n.tregubova@spbu.ru</a:t>
            </a:r>
          </a:p>
          <a:p>
            <a:r>
              <a:rPr lang="en-US" sz="3200" u="sng" dirty="0" smtClean="0">
                <a:solidFill>
                  <a:schemeClr val="tx1"/>
                </a:solidFill>
              </a:rPr>
              <a:t>tandem.spbu.ru</a:t>
            </a: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229600" cy="147002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Thank you for your attention!</a:t>
            </a:r>
            <a:endParaRPr lang="ru-RU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003377\Desktop\IMG_2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50" y="-29513"/>
            <a:ext cx="4600750" cy="68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over image expa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" y="-29513"/>
            <a:ext cx="4586456" cy="68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" y="-1"/>
            <a:ext cx="454867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24" y="0"/>
            <a:ext cx="459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4216"/>
            <a:ext cx="9144000" cy="19381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204864"/>
            <a:ext cx="9144000" cy="200398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THEORETICAL DEBATES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 COMPARATIVE SOCIOLOGY 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800" b="1" dirty="0" smtClean="0">
                <a:solidFill>
                  <a:schemeClr val="accent2"/>
                </a:solidFill>
              </a:rPr>
              <a:t>Basic Trends 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What </a:t>
            </a:r>
            <a:r>
              <a:rPr lang="en-US" dirty="0">
                <a:solidFill>
                  <a:schemeClr val="accent2"/>
                </a:solidFill>
              </a:rPr>
              <a:t>IS </a:t>
            </a:r>
            <a:r>
              <a:rPr lang="en-US" dirty="0" smtClean="0">
                <a:solidFill>
                  <a:schemeClr val="accent2"/>
                </a:solidFill>
              </a:rPr>
              <a:t>“comparative </a:t>
            </a:r>
            <a:r>
              <a:rPr lang="en-US" dirty="0">
                <a:solidFill>
                  <a:schemeClr val="accent2"/>
                </a:solidFill>
              </a:rPr>
              <a:t>sociology</a:t>
            </a:r>
            <a:r>
              <a:rPr lang="en-US" dirty="0" smtClean="0">
                <a:solidFill>
                  <a:schemeClr val="accent2"/>
                </a:solidFill>
              </a:rPr>
              <a:t>”? 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18040" cy="4572000"/>
          </a:xfrm>
        </p:spPr>
        <p:txBody>
          <a:bodyPr>
            <a:noAutofit/>
          </a:bodyPr>
          <a:lstStyle/>
          <a:p>
            <a:r>
              <a:rPr lang="en-US" sz="3200" dirty="0"/>
              <a:t>comparative </a:t>
            </a:r>
            <a:r>
              <a:rPr lang="en-US" sz="3200" dirty="0" smtClean="0"/>
              <a:t>sociology is a sociology itself </a:t>
            </a:r>
          </a:p>
          <a:p>
            <a:r>
              <a:rPr lang="en-US" sz="3200" dirty="0" smtClean="0"/>
              <a:t>comparative </a:t>
            </a:r>
            <a:r>
              <a:rPr lang="en-US" sz="3200" dirty="0"/>
              <a:t>sociology as a </a:t>
            </a:r>
            <a:r>
              <a:rPr lang="en-US" sz="3200" i="1" dirty="0" smtClean="0">
                <a:solidFill>
                  <a:schemeClr val="accent1"/>
                </a:solidFill>
              </a:rPr>
              <a:t>branch / subfield</a:t>
            </a:r>
            <a:r>
              <a:rPr lang="en-US" sz="3200" dirty="0" smtClean="0"/>
              <a:t>: comparative (historical) macro-sociology</a:t>
            </a:r>
            <a:r>
              <a:rPr lang="en-US" sz="3200" i="1" dirty="0" smtClean="0"/>
              <a:t> </a:t>
            </a:r>
          </a:p>
          <a:p>
            <a:r>
              <a:rPr lang="en-US" sz="3200" dirty="0" smtClean="0"/>
              <a:t>comparative </a:t>
            </a:r>
            <a:r>
              <a:rPr lang="en-US" sz="3200" dirty="0"/>
              <a:t>sociology as a </a:t>
            </a:r>
            <a:r>
              <a:rPr lang="en-US" sz="3200" i="1" dirty="0" smtClean="0">
                <a:solidFill>
                  <a:schemeClr val="accent1"/>
                </a:solidFill>
              </a:rPr>
              <a:t>method</a:t>
            </a:r>
            <a:r>
              <a:rPr lang="en-US" sz="3200" dirty="0" smtClean="0"/>
              <a:t>: a set of sociological methods </a:t>
            </a:r>
            <a:r>
              <a:rPr lang="en-US" sz="3200" dirty="0"/>
              <a:t>to establish causal </a:t>
            </a:r>
            <a:r>
              <a:rPr lang="en-US" sz="3200" dirty="0" smtClean="0"/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19101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What </a:t>
            </a:r>
            <a:r>
              <a:rPr lang="en-US" dirty="0">
                <a:solidFill>
                  <a:schemeClr val="accent2"/>
                </a:solidFill>
              </a:rPr>
              <a:t>IS </a:t>
            </a:r>
            <a:r>
              <a:rPr lang="en-US" dirty="0" smtClean="0">
                <a:solidFill>
                  <a:schemeClr val="accent2"/>
                </a:solidFill>
              </a:rPr>
              <a:t>“comparative </a:t>
            </a:r>
            <a:r>
              <a:rPr lang="en-US" dirty="0">
                <a:solidFill>
                  <a:schemeClr val="accent2"/>
                </a:solidFill>
              </a:rPr>
              <a:t>sociology</a:t>
            </a:r>
            <a:r>
              <a:rPr lang="en-US" dirty="0" smtClean="0">
                <a:solidFill>
                  <a:schemeClr val="accent2"/>
                </a:solidFill>
              </a:rPr>
              <a:t>”? 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18040" cy="457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SPURIOUS DILEMMA </a:t>
            </a:r>
            <a:r>
              <a:rPr lang="en-US" sz="3200" dirty="0" smtClean="0"/>
              <a:t>– branch vs. method</a:t>
            </a:r>
          </a:p>
          <a:p>
            <a:r>
              <a:rPr lang="en-US" sz="3200" b="1" dirty="0"/>
              <a:t>ACTUAL DILEMMA </a:t>
            </a:r>
            <a:r>
              <a:rPr lang="en-US" sz="3200" dirty="0"/>
              <a:t> – </a:t>
            </a:r>
            <a:r>
              <a:rPr lang="en-US" sz="3200" dirty="0" smtClean="0"/>
              <a:t>“</a:t>
            </a:r>
            <a:r>
              <a:rPr lang="en-US" sz="3200" dirty="0"/>
              <a:t>technique-centered” </a:t>
            </a:r>
            <a:r>
              <a:rPr lang="en-US" sz="3200" dirty="0" smtClean="0"/>
              <a:t>vs</a:t>
            </a:r>
            <a:r>
              <a:rPr lang="en-US" sz="3200" dirty="0"/>
              <a:t>. “research–questions–centered</a:t>
            </a:r>
            <a:r>
              <a:rPr lang="en-US" sz="3200" dirty="0" smtClean="0"/>
              <a:t>” perspective</a:t>
            </a:r>
          </a:p>
          <a:p>
            <a:pPr lvl="0"/>
            <a:r>
              <a:rPr lang="ru-RU" sz="3200" i="1" dirty="0">
                <a:solidFill>
                  <a:schemeClr val="accent1"/>
                </a:solidFill>
              </a:rPr>
              <a:t>«компаративистика» </a:t>
            </a:r>
            <a:r>
              <a:rPr lang="en-US" sz="3200" i="1" dirty="0">
                <a:solidFill>
                  <a:schemeClr val="accent1"/>
                </a:solidFill>
              </a:rPr>
              <a:t>vs. ‘comparative sociology’</a:t>
            </a:r>
            <a:r>
              <a:rPr lang="en-US" sz="3200" dirty="0">
                <a:solidFill>
                  <a:prstClr val="black"/>
                </a:solidFill>
              </a:rPr>
              <a:t> in </a:t>
            </a:r>
            <a:r>
              <a:rPr lang="en-US" sz="3200" dirty="0" smtClean="0">
                <a:solidFill>
                  <a:prstClr val="black"/>
                </a:solidFill>
              </a:rPr>
              <a:t>the tradition of Russian </a:t>
            </a:r>
            <a:r>
              <a:rPr lang="en-US" sz="3200" dirty="0">
                <a:solidFill>
                  <a:prstClr val="black"/>
                </a:solidFill>
              </a:rPr>
              <a:t>social </a:t>
            </a:r>
            <a:r>
              <a:rPr lang="en-US" sz="3200" dirty="0" smtClean="0">
                <a:solidFill>
                  <a:prstClr val="black"/>
                </a:solidFill>
              </a:rPr>
              <a:t>sciences and humanities</a:t>
            </a:r>
            <a:endParaRPr lang="en-US" sz="3200" dirty="0">
              <a:solidFill>
                <a:prstClr val="black"/>
              </a:solidFill>
            </a:endParaRPr>
          </a:p>
          <a:p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What IS “comparative sociology”?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/>
              <a:t>A </a:t>
            </a:r>
            <a:r>
              <a:rPr lang="en-US" sz="2800" dirty="0"/>
              <a:t>“third way” of understanding comparative sociology – </a:t>
            </a:r>
            <a:r>
              <a:rPr lang="en-US" sz="2800" dirty="0" smtClean="0"/>
              <a:t>it is neither a method</a:t>
            </a:r>
            <a:r>
              <a:rPr lang="en-US" sz="2800" dirty="0"/>
              <a:t>, nor </a:t>
            </a:r>
            <a:r>
              <a:rPr lang="en-US" sz="2800" dirty="0" smtClean="0"/>
              <a:t>a subfield</a:t>
            </a:r>
            <a:r>
              <a:rPr lang="en-US" sz="2800" dirty="0"/>
              <a:t>, but a special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organization of </a:t>
            </a:r>
            <a:r>
              <a:rPr lang="en-US" sz="2800" b="1" dirty="0" smtClean="0">
                <a:solidFill>
                  <a:schemeClr val="accent2"/>
                </a:solidFill>
              </a:rPr>
              <a:t>research</a:t>
            </a:r>
            <a:r>
              <a:rPr lang="en-US" sz="2800" dirty="0" smtClean="0"/>
              <a:t>. </a:t>
            </a:r>
          </a:p>
          <a:p>
            <a:pPr>
              <a:buClrTx/>
            </a:pPr>
            <a:r>
              <a:rPr lang="en-US" sz="2800" dirty="0" smtClean="0"/>
              <a:t>This </a:t>
            </a:r>
            <a:r>
              <a:rPr lang="en-US" sz="2800" dirty="0"/>
              <a:t>research process is realized through a </a:t>
            </a:r>
            <a:r>
              <a:rPr lang="en-US" sz="2800" b="1" dirty="0">
                <a:solidFill>
                  <a:schemeClr val="accent2"/>
                </a:solidFill>
              </a:rPr>
              <a:t>series of studies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that could be descriptive or explanatory, theoretical or empirical, comparative case studies, small-N or large-N comparisons.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33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673</TotalTime>
  <Words>1113</Words>
  <Application>Microsoft Office PowerPoint</Application>
  <PresentationFormat>Экран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Справедливость</vt:lpstr>
      <vt:lpstr>1_Справедливость</vt:lpstr>
      <vt:lpstr>2_Справедливость</vt:lpstr>
      <vt:lpstr>3_Справедливость</vt:lpstr>
      <vt:lpstr>COMPARATIVE SOCIOLOGY IN CONTEMPORARY SOCIAL KNOWLEDGE:  Basic Trends and Empirical Evidence</vt:lpstr>
      <vt:lpstr>An outline</vt:lpstr>
      <vt:lpstr>Презентация PowerPoint</vt:lpstr>
      <vt:lpstr>Презентация PowerPoint</vt:lpstr>
      <vt:lpstr>Презентация PowerPoint</vt:lpstr>
      <vt:lpstr>   </vt:lpstr>
      <vt:lpstr>What IS “comparative sociology”?  </vt:lpstr>
      <vt:lpstr>What IS “comparative sociology”?  </vt:lpstr>
      <vt:lpstr>What IS “comparative sociology”? </vt:lpstr>
      <vt:lpstr>What IS “comparative sociology”? </vt:lpstr>
      <vt:lpstr>What IS “comparative sociology”? </vt:lpstr>
      <vt:lpstr>Презентация PowerPoint</vt:lpstr>
      <vt:lpstr>Content analysis of publications in comparative (historical) sociology</vt:lpstr>
      <vt:lpstr>Seven cases:  Different levels of institutionalization</vt:lpstr>
      <vt:lpstr>Seven cases:  Journals and terms</vt:lpstr>
      <vt:lpstr>Comparative sociology as an inquiry: Similarity in difference</vt:lpstr>
      <vt:lpstr>Comparative and / or historical sociology?</vt:lpstr>
      <vt:lpstr>Comparative historical researches / sociologies</vt:lpstr>
      <vt:lpstr>Презентация PowerPoint</vt:lpstr>
      <vt:lpstr>Content analysis of educational materials on comparative (historical) sociology</vt:lpstr>
      <vt:lpstr>Content analysis of educational materials on comparative (historical) sociology</vt:lpstr>
      <vt:lpstr>Comparative sociology as a teaching discipline: Research-education gap</vt:lpstr>
      <vt:lpstr>Comparative sociology as a teaching discipline: Research-education gap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sociology in contemporary social knowledge:   Analyzing issues of theory, methodology and empirical research</dc:title>
  <dc:creator>Трегубова Наталья Дамировна</dc:creator>
  <cp:lastModifiedBy>Трегубова Наталья Дамировна</cp:lastModifiedBy>
  <cp:revision>99</cp:revision>
  <dcterms:created xsi:type="dcterms:W3CDTF">2016-03-03T14:37:34Z</dcterms:created>
  <dcterms:modified xsi:type="dcterms:W3CDTF">2016-05-13T12:16:17Z</dcterms:modified>
</cp:coreProperties>
</file>