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handoutMasterIdLst>
    <p:handoutMasterId r:id="rId41"/>
  </p:handoutMasterIdLst>
  <p:sldIdLst>
    <p:sldId id="282" r:id="rId2"/>
    <p:sldId id="285" r:id="rId3"/>
    <p:sldId id="295" r:id="rId4"/>
    <p:sldId id="312" r:id="rId5"/>
    <p:sldId id="286" r:id="rId6"/>
    <p:sldId id="296" r:id="rId7"/>
    <p:sldId id="299" r:id="rId8"/>
    <p:sldId id="297" r:id="rId9"/>
    <p:sldId id="287" r:id="rId10"/>
    <p:sldId id="298" r:id="rId11"/>
    <p:sldId id="310" r:id="rId12"/>
    <p:sldId id="300" r:id="rId13"/>
    <p:sldId id="301" r:id="rId14"/>
    <p:sldId id="311" r:id="rId15"/>
    <p:sldId id="302" r:id="rId16"/>
    <p:sldId id="289" r:id="rId17"/>
    <p:sldId id="314" r:id="rId18"/>
    <p:sldId id="290" r:id="rId19"/>
    <p:sldId id="316" r:id="rId20"/>
    <p:sldId id="291" r:id="rId21"/>
    <p:sldId id="317" r:id="rId22"/>
    <p:sldId id="305" r:id="rId23"/>
    <p:sldId id="293" r:id="rId24"/>
    <p:sldId id="303" r:id="rId25"/>
    <p:sldId id="318" r:id="rId26"/>
    <p:sldId id="326" r:id="rId27"/>
    <p:sldId id="331" r:id="rId28"/>
    <p:sldId id="327" r:id="rId29"/>
    <p:sldId id="328" r:id="rId30"/>
    <p:sldId id="329" r:id="rId31"/>
    <p:sldId id="330" r:id="rId32"/>
    <p:sldId id="332" r:id="rId33"/>
    <p:sldId id="333" r:id="rId34"/>
    <p:sldId id="320" r:id="rId35"/>
    <p:sldId id="322" r:id="rId36"/>
    <p:sldId id="321" r:id="rId37"/>
    <p:sldId id="324" r:id="rId38"/>
    <p:sldId id="307" r:id="rId39"/>
  </p:sldIdLst>
  <p:sldSz cx="9144000" cy="6858000" type="screen4x3"/>
  <p:notesSz cx="6858000" cy="994727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70" d="100"/>
          <a:sy n="70" d="100"/>
        </p:scale>
        <p:origin x="-2730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r>
              <a:rPr lang="uk-UA" smtClean="0"/>
              <a:t>Прийом до аспірантури та ад'.</a:t>
            </a:r>
            <a:r>
              <a:rPr lang="en-US" smtClean="0"/>
              <a:t>yrnehb yf 2015-2016 yfdxfkmybq hsr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C15030C0-2645-40B1-8CA8-9036B5493D84}" type="datetimeFigureOut">
              <a:rPr lang="uk-UA" smtClean="0"/>
              <a:pPr/>
              <a:t>27.06.2018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r>
              <a:rPr lang="en-US" smtClean="0"/>
              <a:t>http://asp.univ.kiev.ua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5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A692EC4E-CD79-4F0D-B7C5-F1D07BE0BC9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87035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r>
              <a:rPr lang="uk-UA" smtClean="0"/>
              <a:t>Прийом до аспірантури та ад'.</a:t>
            </a:r>
            <a:r>
              <a:rPr lang="en-US" smtClean="0"/>
              <a:t>yrnehb yf 2015-2016 yfdxfkmybq hsr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B3CE0108-363C-4F99-9AE2-656A3614BC08}" type="datetimeFigureOut">
              <a:rPr lang="uk-UA" smtClean="0"/>
              <a:pPr/>
              <a:t>27.06.2018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r>
              <a:rPr lang="en-US" smtClean="0"/>
              <a:t>http://asp.univ.kiev.ua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0CC5E829-CC48-4510-A500-412DF3E0901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558365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http://asp.univ.kiev.ua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484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891E142-D327-4CC1-A1FD-E744BEE2882B}" type="datetimeFigureOut">
              <a:rPr lang="uk-UA" smtClean="0"/>
              <a:pPr/>
              <a:t>27.06.2018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F14C5AA-49F7-40C5-A86B-7A01A0CC4E2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E142-D327-4CC1-A1FD-E744BEE2882B}" type="datetimeFigureOut">
              <a:rPr lang="uk-UA" smtClean="0"/>
              <a:pPr/>
              <a:t>27.06.2018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C5AA-49F7-40C5-A86B-7A01A0CC4E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E142-D327-4CC1-A1FD-E744BEE2882B}" type="datetimeFigureOut">
              <a:rPr lang="uk-UA" smtClean="0"/>
              <a:pPr/>
              <a:t>27.06.2018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C5AA-49F7-40C5-A86B-7A01A0CC4E2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E142-D327-4CC1-A1FD-E744BEE2882B}" type="datetimeFigureOut">
              <a:rPr lang="uk-UA" smtClean="0"/>
              <a:pPr/>
              <a:t>27.06.2018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C5AA-49F7-40C5-A86B-7A01A0CC4E2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891E142-D327-4CC1-A1FD-E744BEE2882B}" type="datetimeFigureOut">
              <a:rPr lang="uk-UA" smtClean="0"/>
              <a:pPr/>
              <a:t>27.06.2018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F14C5AA-49F7-40C5-A86B-7A01A0CC4E2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E142-D327-4CC1-A1FD-E744BEE2882B}" type="datetimeFigureOut">
              <a:rPr lang="uk-UA" smtClean="0"/>
              <a:pPr/>
              <a:t>27.06.2018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C5AA-49F7-40C5-A86B-7A01A0CC4E2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E142-D327-4CC1-A1FD-E744BEE2882B}" type="datetimeFigureOut">
              <a:rPr lang="uk-UA" smtClean="0"/>
              <a:pPr/>
              <a:t>27.06.2018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C5AA-49F7-40C5-A86B-7A01A0CC4E2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E142-D327-4CC1-A1FD-E744BEE2882B}" type="datetimeFigureOut">
              <a:rPr lang="uk-UA" smtClean="0"/>
              <a:pPr/>
              <a:t>27.06.2018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C5AA-49F7-40C5-A86B-7A01A0CC4E2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E142-D327-4CC1-A1FD-E744BEE2882B}" type="datetimeFigureOut">
              <a:rPr lang="uk-UA" smtClean="0"/>
              <a:pPr/>
              <a:t>27.06.2018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C5AA-49F7-40C5-A86B-7A01A0CC4E2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E142-D327-4CC1-A1FD-E744BEE2882B}" type="datetimeFigureOut">
              <a:rPr lang="uk-UA" smtClean="0"/>
              <a:pPr/>
              <a:t>27.06.2018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C5AA-49F7-40C5-A86B-7A01A0CC4E2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E142-D327-4CC1-A1FD-E744BEE2882B}" type="datetimeFigureOut">
              <a:rPr lang="uk-UA" smtClean="0"/>
              <a:pPr/>
              <a:t>27.06.2018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C5AA-49F7-40C5-A86B-7A01A0CC4E2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91E142-D327-4CC1-A1FD-E744BEE2882B}" type="datetimeFigureOut">
              <a:rPr lang="uk-UA" smtClean="0"/>
              <a:pPr/>
              <a:t>27.06.2018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14C5AA-49F7-40C5-A86B-7A01A0CC4E2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asp.univ.kiev.ua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asp.univ.kiev.ua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asp.univ.kiev.ua/index.php/zbirnyk-osnovnykh-dokumentiv/documents/97-aspirantura-ad-iunktura-shablony-zrazky-osnovnykh-dokumentiv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188640"/>
            <a:ext cx="8784976" cy="2160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878092" y="1291316"/>
            <a:ext cx="6905868" cy="91940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Вступ до аспірантури (ад</a:t>
            </a:r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юнктури</a:t>
            </a:r>
            <a:r>
              <a:rPr lang="uk-UA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uk-UA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2018-2019 навчальний рік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26" y="1220174"/>
            <a:ext cx="1368152" cy="13681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599" y="5877272"/>
            <a:ext cx="7550191" cy="255389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uk-UA" sz="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 Правила прийому до аспірантури/ад’юнктури для здобуття ступеня доктора філософії стосуються лише громадян України</a:t>
            </a:r>
            <a:endParaRPr lang="uk-UA" sz="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55976" y="5229200"/>
            <a:ext cx="3474720" cy="365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http://asp.univ.kiev.ua/</a:t>
            </a:r>
            <a:endParaRPr lang="uk-U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5"/>
          <a:stretch/>
        </p:blipFill>
        <p:spPr>
          <a:xfrm>
            <a:off x="1326512" y="2948661"/>
            <a:ext cx="2206104" cy="1269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949790" y="3861048"/>
            <a:ext cx="4572000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Київський національний університет</a:t>
            </a:r>
          </a:p>
          <a:p>
            <a:pPr algn="ctr"/>
            <a:r>
              <a:rPr lang="uk-UA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імені Тараса Шевченка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358809" y="4329250"/>
            <a:ext cx="2061063" cy="1404006"/>
            <a:chOff x="4418365" y="2417917"/>
            <a:chExt cx="2677797" cy="1799993"/>
          </a:xfrm>
        </p:grpSpPr>
        <p:sp>
          <p:nvSpPr>
            <p:cNvPr id="12" name="Блок-схема: альтернативный процесс 11"/>
            <p:cNvSpPr/>
            <p:nvPr/>
          </p:nvSpPr>
          <p:spPr>
            <a:xfrm>
              <a:off x="4418365" y="2417917"/>
              <a:ext cx="2677797" cy="1799993"/>
            </a:xfrm>
            <a:prstGeom prst="flowChartAlternateProcess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Блок-схема: альтернативный процесс 4"/>
            <p:cNvSpPr/>
            <p:nvPr/>
          </p:nvSpPr>
          <p:spPr>
            <a:xfrm>
              <a:off x="4506232" y="2505784"/>
              <a:ext cx="2502063" cy="16242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uk-UA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504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36759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Перелік міжнародних сертифікатів з іноземної мови рівнів В2 – С2</a:t>
            </a:r>
            <a:r>
              <a:rPr lang="uk-U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які зараховуються замість вступного іспиту до аспірантури/ад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юнктури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457345"/>
              </p:ext>
            </p:extLst>
          </p:nvPr>
        </p:nvGraphicFramePr>
        <p:xfrm>
          <a:off x="431540" y="762512"/>
          <a:ext cx="8280920" cy="411071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764196"/>
                <a:gridCol w="3456384"/>
                <a:gridCol w="3060340"/>
              </a:tblGrid>
              <a:tr h="53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Іноземна мова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Назва міжнародного екзамену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Рівень сертифіката,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що підтверджує рівень володіння мовою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69409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Англійська мова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(АМ)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IELTS</a:t>
                      </a:r>
                      <a:endParaRPr lang="uk-UA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6.0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694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TOEFL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cBT</a:t>
                      </a:r>
                      <a:endParaRPr lang="uk-UA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213 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300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694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TOEFL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pBT</a:t>
                      </a:r>
                      <a:endParaRPr lang="uk-UA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426 – 600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694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TOEFL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iBT</a:t>
                      </a:r>
                      <a:endParaRPr lang="uk-UA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79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694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BEC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сертифікат з ділової </a:t>
                      </a: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AM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Vantage, Higher</a:t>
                      </a:r>
                      <a:endParaRPr lang="uk-UA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694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ESOL</a:t>
                      </a:r>
                      <a:r>
                        <a:rPr lang="uk-UA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(Кембриджські 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екзамени)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FCE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CAE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CPE</a:t>
                      </a:r>
                      <a:endParaRPr lang="uk-UA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694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АМ </a:t>
                      </a:r>
                      <a:r>
                        <a:rPr lang="uk-UA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 професійним спрямуванням </a:t>
                      </a:r>
                      <a:r>
                        <a:rPr lang="uk-UA" sz="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uk-UA" sz="8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КНУ</a:t>
                      </a:r>
                      <a:r>
                        <a:rPr lang="uk-UA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імені Тараса Шевченка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– C2</a:t>
                      </a:r>
                      <a:endParaRPr lang="uk-UA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6940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Німецька мова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(НМ)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TestDaF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TDN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4 – </a:t>
                      </a: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TDN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6  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51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НМ </a:t>
                      </a:r>
                      <a:r>
                        <a:rPr lang="uk-UA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 професійним спрямуванням </a:t>
                      </a:r>
                      <a:r>
                        <a:rPr lang="uk-UA" sz="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uk-UA" sz="8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КНУ</a:t>
                      </a:r>
                      <a:r>
                        <a:rPr lang="uk-UA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імені Тараса Шевченка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– C2</a:t>
                      </a:r>
                      <a:endParaRPr lang="uk-UA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6940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Французька мова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ФМ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DELF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</a:t>
                      </a: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DALF</a:t>
                      </a:r>
                      <a:endParaRPr lang="uk-UA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– C2</a:t>
                      </a:r>
                      <a:endParaRPr lang="uk-UA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51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ФМ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8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 професійним спрямуванням </a:t>
                      </a:r>
                      <a:r>
                        <a:rPr lang="uk-UA" sz="8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uk-UA" sz="800" b="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КНУ</a:t>
                      </a:r>
                      <a:r>
                        <a:rPr lang="uk-UA" sz="8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імені Тараса Шевченка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– C2</a:t>
                      </a:r>
                      <a:endParaRPr lang="uk-UA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6940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Іспанська мова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ІспМ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DELE</a:t>
                      </a:r>
                      <a:endParaRPr lang="uk-UA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– C2 </a:t>
                      </a:r>
                      <a:endParaRPr lang="uk-UA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51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ІспМ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 професійним спрямуванням </a:t>
                      </a:r>
                      <a:r>
                        <a:rPr lang="uk-UA" sz="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uk-UA" sz="8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КНУ</a:t>
                      </a:r>
                      <a:r>
                        <a:rPr lang="uk-UA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імені Тараса Шевченка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– C2</a:t>
                      </a:r>
                      <a:endParaRPr lang="uk-UA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54583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Італійська мова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ІтМ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CILS</a:t>
                      </a:r>
                      <a:endParaRPr lang="uk-UA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CILS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2</a:t>
                      </a:r>
                      <a:r>
                        <a:rPr lang="fr-FR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CILS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3</a:t>
                      </a:r>
                      <a:r>
                        <a:rPr lang="fr-FR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CILS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4</a:t>
                      </a:r>
                    </a:p>
                    <a:p>
                      <a:pPr marL="0" indent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Due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Tre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Quattro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DIT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C2)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694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CЕLІ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CЕLІ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4 – </a:t>
                      </a: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CЕLІ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5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694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PLIDA</a:t>
                      </a:r>
                      <a:endParaRPr lang="uk-UA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– C2</a:t>
                      </a:r>
                      <a:endParaRPr lang="uk-UA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694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ІтМ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 професійним спрямуванням </a:t>
                      </a:r>
                      <a:r>
                        <a:rPr lang="uk-UA" sz="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uk-UA" sz="8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КНУ</a:t>
                      </a:r>
                      <a:r>
                        <a:rPr lang="uk-UA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імені Тараса Шевченка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– C2</a:t>
                      </a:r>
                      <a:endParaRPr lang="uk-UA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87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Польська мова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Panstwowy</a:t>
                      </a:r>
                      <a:r>
                        <a:rPr lang="uk-UA" sz="1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000" b="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Egzamin</a:t>
                      </a:r>
                      <a:r>
                        <a:rPr lang="uk-UA" sz="1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000" b="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Certefikatowy</a:t>
                      </a:r>
                      <a:r>
                        <a:rPr lang="uk-UA" sz="1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z </a:t>
                      </a:r>
                      <a:r>
                        <a:rPr lang="uk-UA" sz="1000" b="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jezyka</a:t>
                      </a:r>
                      <a:r>
                        <a:rPr lang="uk-UA" sz="1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000" b="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polskiego</a:t>
                      </a:r>
                      <a:r>
                        <a:rPr lang="uk-UA" sz="1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000" b="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jako</a:t>
                      </a:r>
                      <a:r>
                        <a:rPr lang="uk-UA" sz="1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k-UA" sz="1000" b="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obcego</a:t>
                      </a:r>
                      <a:endParaRPr lang="uk-UA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</a:t>
                      </a:r>
                      <a:r>
                        <a:rPr lang="uk-UA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– C2</a:t>
                      </a:r>
                      <a:endParaRPr lang="uk-UA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4797152"/>
            <a:ext cx="8496944" cy="181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Вступники, які мають міжнародні сертифікати з іноземної мови, </a:t>
            </a: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отримані впродовж останніх двох років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k-UA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що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засвідчують </a:t>
            </a: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рівні </a:t>
            </a:r>
            <a:r>
              <a:rPr lang="uk-U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В2 </a:t>
            </a: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– С2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, звільняються від складання вступного іспиту з іноземної </a:t>
            </a: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мови.</a:t>
            </a:r>
            <a:endParaRPr 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uk-U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Експертизу </a:t>
            </a: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поданих вступниками міжнародних сертифікатів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з іноземної мови</a:t>
            </a: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130000"/>
              </a:lnSpc>
            </a:pPr>
            <a:r>
              <a:rPr lang="uk-U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проводять </a:t>
            </a: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відповідні кафедри іноземних мов до початку вступних </a:t>
            </a:r>
            <a:r>
              <a:rPr lang="uk-U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випробувань</a:t>
            </a: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13.09.2018 року</a:t>
            </a: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Це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рішення </a:t>
            </a: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оформляється </a:t>
            </a: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протоколом </a:t>
            </a:r>
            <a:r>
              <a:rPr lang="uk-U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засідання предметної комісії вступного </a:t>
            </a: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іспиту з іноземної мови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Вступник, якому відмовлено у зарахуванні іспиту за сертифікатом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, має право </a:t>
            </a:r>
            <a:endParaRPr lang="uk-UA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uk-U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складати </a:t>
            </a: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іспит з іноземної мови на загальних підставах</a:t>
            </a: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171730"/>
              </p:ext>
            </p:extLst>
          </p:nvPr>
        </p:nvGraphicFramePr>
        <p:xfrm>
          <a:off x="395536" y="369457"/>
          <a:ext cx="8612839" cy="484098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840760"/>
                <a:gridCol w="432048"/>
                <a:gridCol w="1340031"/>
              </a:tblGrid>
              <a:tr h="323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Навчальні</a:t>
                      </a: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 </a:t>
                      </a:r>
                      <a:r>
                        <a:rPr lang="ru-RU" sz="1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наукові</a:t>
                      </a: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досягнення</a:t>
                      </a:r>
                      <a:endParaRPr lang="uk-UA" sz="1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611" marR="396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</a:t>
                      </a:r>
                      <a:endParaRPr lang="uk-U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611" marR="39611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балів</a:t>
                      </a:r>
                      <a:endParaRPr lang="uk-U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611" marR="39611" marT="0" marB="0" anchor="ctr"/>
                </a:tc>
              </a:tr>
              <a:tr h="324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Диплом переможця та призера міжнародної студентської олімпіади з фаху</a:t>
                      </a:r>
                      <a:r>
                        <a:rPr lang="uk-UA" sz="11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</a:t>
                      </a:r>
                      <a:endParaRPr lang="uk-UA" sz="11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ДБ</a:t>
                      </a:r>
                      <a:r>
                        <a:rPr lang="uk-UA" sz="1100" b="0" baseline="-25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uk-UA" sz="11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Диплом переможця та призера всеукраїнської студентської олімпіади </a:t>
                      </a:r>
                      <a:r>
                        <a:rPr lang="uk-UA" sz="1100" b="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МОН</a:t>
                      </a: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України з фаху</a:t>
                      </a:r>
                      <a:r>
                        <a:rPr lang="uk-UA" sz="11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</a:t>
                      </a:r>
                      <a:endParaRPr lang="uk-UA" sz="11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ДБ</a:t>
                      </a:r>
                      <a:r>
                        <a:rPr lang="uk-UA" sz="1100" b="0" baseline="-25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uk-UA" sz="11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перше місце – 15</a:t>
                      </a:r>
                    </a:p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друге місце – 10</a:t>
                      </a:r>
                    </a:p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третє місце – 5</a:t>
                      </a:r>
                    </a:p>
                  </a:txBody>
                  <a:tcPr marL="68580" marR="68580" marT="0" marB="0" anchor="ctr"/>
                </a:tc>
              </a:tr>
              <a:tr h="486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Диплом переможця та призера конкурсу наукових студентських робіт </a:t>
                      </a:r>
                      <a:r>
                        <a:rPr lang="uk-UA" sz="1100" b="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МОН</a:t>
                      </a: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України з фаху</a:t>
                      </a:r>
                      <a:r>
                        <a:rPr lang="uk-UA" sz="11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</a:t>
                      </a:r>
                      <a:endParaRPr lang="uk-UA" sz="11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ДБ</a:t>
                      </a:r>
                      <a:r>
                        <a:rPr lang="uk-UA" sz="1100" b="0" baseline="-25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uk-UA" sz="11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перше місце – 15 </a:t>
                      </a:r>
                    </a:p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друге місце – 10</a:t>
                      </a:r>
                    </a:p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третє місце – 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6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Диплом переможця та призера конкурсу наукових студентських робіт </a:t>
                      </a:r>
                      <a:r>
                        <a:rPr lang="uk-UA" sz="1100" b="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НАН</a:t>
                      </a: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України з фаху</a:t>
                      </a:r>
                      <a:r>
                        <a:rPr lang="uk-UA" sz="11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</a:t>
                      </a:r>
                      <a:endParaRPr lang="uk-UA" sz="11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ДБ</a:t>
                      </a:r>
                      <a:r>
                        <a:rPr lang="uk-UA" sz="1100" b="0" baseline="-25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uk-UA" sz="11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100" b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перше місце – 15</a:t>
                      </a:r>
                    </a:p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100" b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друге місце – 10</a:t>
                      </a:r>
                    </a:p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100" b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третє місце – 5</a:t>
                      </a:r>
                    </a:p>
                  </a:txBody>
                  <a:tcPr marL="68580" marR="68580" marT="0" marB="0" anchor="ctr"/>
                </a:tc>
              </a:tr>
              <a:tr h="486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Диплом лауреата премії </a:t>
                      </a:r>
                      <a:r>
                        <a:rPr lang="uk-UA" sz="1100" b="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НАН</a:t>
                      </a: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України для молодих учених та студентів вищих навчальних закладів за обраною спеціальністю</a:t>
                      </a:r>
                      <a:r>
                        <a:rPr lang="uk-UA" sz="11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</a:t>
                      </a:r>
                      <a:endParaRPr lang="uk-UA" sz="11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ДБ</a:t>
                      </a:r>
                      <a:r>
                        <a:rPr lang="uk-UA" sz="1100" b="0" baseline="-25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uk-UA" sz="11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Стаття у науковому виданні, включеному до Переліку наукових фахових видань України або у закордонному виданні (за обраною спеціальністю)</a:t>
                      </a:r>
                      <a:r>
                        <a:rPr lang="uk-UA" sz="11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**</a:t>
                      </a:r>
                      <a:endParaRPr lang="uk-UA" sz="11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ДБ</a:t>
                      </a:r>
                      <a:r>
                        <a:rPr lang="uk-UA" sz="1100" b="0" baseline="-25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uk-UA" sz="11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100" b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 (кожна стаття)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6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Стаття у виданні, яке входить до міжнародних </a:t>
                      </a:r>
                      <a:r>
                        <a:rPr lang="uk-UA" sz="1100" b="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наукометричних</a:t>
                      </a: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баз (</a:t>
                      </a:r>
                      <a:r>
                        <a:rPr lang="uk-UA" sz="1100" b="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Scopus</a:t>
                      </a: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100" b="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Web</a:t>
                      </a: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100" b="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of</a:t>
                      </a: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100" b="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Science</a:t>
                      </a: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100" b="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Index</a:t>
                      </a: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100" b="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Copernicus</a:t>
                      </a: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та інші) за обраною спеціальністю</a:t>
                      </a:r>
                      <a:r>
                        <a:rPr lang="uk-UA" sz="11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**</a:t>
                      </a:r>
                      <a:endParaRPr lang="uk-UA" sz="11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ДБ</a:t>
                      </a:r>
                      <a:r>
                        <a:rPr lang="uk-UA" sz="1100" b="0" baseline="-25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uk-UA" sz="11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 (кожна стаття)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6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Участь у науковій всеукраїнській конференції (за умови опублікування тез доповіді за обраною спеціальністю)</a:t>
                      </a:r>
                      <a:r>
                        <a:rPr lang="uk-UA" sz="11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**</a:t>
                      </a:r>
                      <a:endParaRPr lang="uk-UA" sz="11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ДБ</a:t>
                      </a:r>
                      <a:r>
                        <a:rPr lang="uk-UA" sz="1100" b="0" baseline="-25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uk-UA" sz="11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(кожна теза)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6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Участь у науковій міжнародній конференції (за умови опублікування тез доповіді за обраною спеціальністю)</a:t>
                      </a:r>
                      <a:r>
                        <a:rPr lang="uk-UA" sz="11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**</a:t>
                      </a:r>
                      <a:endParaRPr lang="uk-UA" sz="11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ДБ</a:t>
                      </a:r>
                      <a:r>
                        <a:rPr lang="uk-UA" sz="1100" b="0" baseline="-25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uk-UA" sz="11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(кожна теза)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6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Патент або авторське свідоцтво на винахід за обраною галуззю знань</a:t>
                      </a:r>
                      <a:r>
                        <a:rPr lang="uk-UA" sz="11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***</a:t>
                      </a:r>
                      <a:endParaRPr lang="uk-UA" sz="11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ДБ</a:t>
                      </a:r>
                      <a:r>
                        <a:rPr lang="uk-UA" sz="1100" b="0" baseline="-25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  <a:endParaRPr lang="uk-UA" sz="11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</a:tr>
              <a:tr h="366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Диплом магістра/спеціаліста з відзнакою за обраною спеціальністю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ДБ</a:t>
                      </a:r>
                      <a:r>
                        <a:rPr lang="uk-UA" sz="1100" b="0" baseline="-25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uk-UA" sz="11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71600" y="6327678"/>
            <a:ext cx="72008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нарахування додаткових балів за навчальні/наукові досягнення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71600" y="5292658"/>
                <a:ext cx="7920880" cy="1029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uk-UA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– диплом</a:t>
                </a:r>
                <a:r>
                  <a:rPr lang="uk-UA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, отриманий під час навчання в магістратурі;</a:t>
                </a:r>
              </a:p>
              <a:p>
                <a:r>
                  <a:rPr lang="uk-UA" sz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**</a:t>
                </a:r>
                <a:r>
                  <a:rPr lang="uk-UA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за </a:t>
                </a:r>
                <a:r>
                  <a:rPr lang="uk-UA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період не більше трьох років до моменту вступу: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1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ДБ</m:t>
                          </m:r>
                        </m:e>
                        <m:sub>
                          <m:r>
                            <a:rPr lang="uk-UA" sz="1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  <m:r>
                        <a:rPr lang="uk-UA" sz="12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uk-UA" sz="1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1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ДБ</m:t>
                          </m:r>
                        </m:e>
                        <m:sub>
                          <m:r>
                            <a:rPr lang="uk-UA" sz="1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</m:sSub>
                      <m:r>
                        <a:rPr lang="uk-UA" sz="12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uk-UA" sz="1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1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ДБ</m:t>
                          </m:r>
                        </m:e>
                        <m:sub>
                          <m:r>
                            <a:rPr lang="uk-UA" sz="1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sub>
                      </m:sSub>
                      <m:r>
                        <a:rPr lang="uk-UA" sz="12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uk-UA" sz="1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1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ДБ</m:t>
                          </m:r>
                        </m:e>
                        <m:sub>
                          <m:r>
                            <a:rPr lang="uk-UA" sz="1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</m:sub>
                      </m:sSub>
                      <m:r>
                        <a:rPr lang="uk-UA" sz="1200" b="1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uk-UA" sz="1200" b="1" i="1">
                          <a:solidFill>
                            <a:srgbClr val="FF0000"/>
                          </a:solidFill>
                          <a:latin typeface="Cambria Math"/>
                        </a:rPr>
                        <m:t>𝟑𝟎</m:t>
                      </m:r>
                    </m:oMath>
                  </m:oMathPara>
                </a14:m>
                <a:endParaRPr lang="uk-UA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uk-UA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(в сумі не більше як 30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uk-UA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балів за публікації та участь у конференціях);</a:t>
                </a:r>
              </a:p>
              <a:p>
                <a:r>
                  <a:rPr lang="uk-UA" sz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***</a:t>
                </a:r>
                <a:r>
                  <a:rPr lang="uk-UA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 </a:t>
                </a:r>
                <a:r>
                  <a:rPr lang="uk-UA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період не більше трьох років до моменту вступу.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292658"/>
                <a:ext cx="7920880" cy="102919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592" b="-355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9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23913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Конкурсна оцінка (КО) особи, яка претендуватиме на зарахування </a:t>
            </a: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аспірантури (ад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юнктури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), формуватиметься за формулою:</a:t>
            </a: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= ВІС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ДБ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, де:</a:t>
            </a:r>
          </a:p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435100" lvl="0" indent="361950" algn="just">
              <a:buFont typeface="Wingdings" panose="05000000000000000000" pitchFamily="2" charset="2"/>
              <a:buChar char="§"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ВІС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– результат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вступного іспиту зі спеціальності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5100" lvl="0" indent="361950" algn="just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(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 100 бальною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шкалою),</a:t>
            </a:r>
          </a:p>
          <a:p>
            <a:pPr marL="1435100" lvl="0" indent="361950" algn="just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5100" lvl="0" indent="361950" algn="just">
              <a:buFont typeface="Wingdings" panose="05000000000000000000" pitchFamily="2" charset="2"/>
              <a:buChar char="§"/>
            </a:pP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ДБ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додаткові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бали за навчальні та наукові досягнення.</a:t>
            </a:r>
          </a:p>
        </p:txBody>
      </p:sp>
    </p:spTree>
    <p:extLst>
      <p:ext uri="{BB962C8B-B14F-4D97-AF65-F5344CB8AC3E}">
        <p14:creationId xmlns:p14="http://schemas.microsoft.com/office/powerpoint/2010/main" val="21210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94307"/>
            <a:ext cx="2160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uk-U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Разом </a:t>
            </a:r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 </a:t>
            </a:r>
            <a:r>
              <a:rPr lang="uk-U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заявою подається згода </a:t>
            </a:r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обробку персональних </a:t>
            </a:r>
            <a:r>
              <a:rPr lang="uk-U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78598" cy="4280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97" y="189360"/>
            <a:ext cx="4672891" cy="648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193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"/>
          <a:stretch/>
        </p:blipFill>
        <p:spPr>
          <a:xfrm>
            <a:off x="2714449" y="54818"/>
            <a:ext cx="5169919" cy="6686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26876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/>
            <a:endParaRPr lang="uk-UA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Згода зберігається в особовій справі аспіранта/ад'юнкта </a:t>
            </a: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816" y="692696"/>
            <a:ext cx="1433888" cy="156966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Додаток 1,2</a:t>
            </a:r>
          </a:p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подаються </a:t>
            </a:r>
          </a:p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відділу</a:t>
            </a:r>
          </a:p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вересня </a:t>
            </a:r>
          </a:p>
          <a:p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року </a:t>
            </a:r>
            <a:endParaRPr lang="uk-UA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7576"/>
            <a:ext cx="4811753" cy="63963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708920"/>
            <a:ext cx="478598" cy="4280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62" y="3504977"/>
            <a:ext cx="478598" cy="42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76" y="189360"/>
            <a:ext cx="4513684" cy="64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3816" y="692696"/>
            <a:ext cx="2592288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Зразок</a:t>
            </a:r>
          </a:p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протоколу засідання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предметної комісії по прийому вступного іспиту зі спеціальності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09320"/>
            <a:ext cx="478598" cy="4280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58" y="5157192"/>
            <a:ext cx="478598" cy="42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59" y="188640"/>
            <a:ext cx="4401977" cy="64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3816" y="891297"/>
            <a:ext cx="2592288" cy="116955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Зразок</a:t>
            </a:r>
          </a:p>
          <a:p>
            <a:r>
              <a:rPr lang="uk-U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протоколу засідання </a:t>
            </a:r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предметної комісії по прийому вступного іспиту зі спеціальності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013176"/>
            <a:ext cx="478598" cy="42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97" y="189360"/>
            <a:ext cx="4548100" cy="64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300192" y="908720"/>
            <a:ext cx="2664296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Зразок</a:t>
            </a:r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протоколу засідання предметної комісії по прийому вступного іспиту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 іноземної мови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04664"/>
            <a:ext cx="478598" cy="42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3"/>
          <a:stretch/>
        </p:blipFill>
        <p:spPr>
          <a:xfrm>
            <a:off x="2034217" y="116632"/>
            <a:ext cx="4600499" cy="64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300192" y="1196752"/>
            <a:ext cx="2664296" cy="156966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Варіант 1:</a:t>
            </a:r>
          </a:p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Якщо вступник не має міжнародного сертифікату рівнів В2-С2, він складає іспит на загальних підставах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890" y="1196752"/>
            <a:ext cx="478598" cy="42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764704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Підготовка докторів філософії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буде здійснюватися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40-ма спеціальностями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8025" indent="169863">
              <a:buFont typeface="Arial" panose="020B0604020202020204" pitchFamily="34" charset="0"/>
              <a:buChar char="•"/>
            </a:pPr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uk-UA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спеціальностей в галузі природничих </a:t>
            </a:r>
            <a:r>
              <a:rPr lang="uk-UA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</a:t>
            </a:r>
          </a:p>
          <a:p>
            <a:pPr marL="1978025" indent="169863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uk-UA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спеціальності </a:t>
            </a:r>
            <a:r>
              <a:rPr lang="uk-UA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галузі </a:t>
            </a:r>
            <a:r>
              <a:rPr lang="uk-UA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соціогуманітарних</a:t>
            </a:r>
            <a:r>
              <a:rPr lang="uk-UA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</a:t>
            </a:r>
          </a:p>
          <a:p>
            <a:pPr algn="ctr"/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Відповідно до отриманої ліцензії з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провадження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освітньої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третьому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освітньо-науковому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рівні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 підготовки докторів філософії у </a:t>
            </a:r>
          </a:p>
          <a:p>
            <a:pPr algn="ctr"/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Київському національному університеті імені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араса Шевченка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35699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ПРАВИЛА ПРИЙОМУ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до аспірантури/ад’юнктури для здобуття ступеня доктора філософії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в Київському національному університеті імені Тараса Шевченка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в 2018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році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затверджені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рішенням Вченої ради</a:t>
            </a:r>
          </a:p>
          <a:p>
            <a:pPr algn="ctr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Київського національного університету імені Тараса Шевченка</a:t>
            </a:r>
          </a:p>
          <a:p>
            <a:pPr algn="ctr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4 грудня 2017 року </a:t>
            </a:r>
          </a:p>
        </p:txBody>
      </p:sp>
    </p:spTree>
    <p:extLst>
      <p:ext uri="{BB962C8B-B14F-4D97-AF65-F5344CB8AC3E}">
        <p14:creationId xmlns:p14="http://schemas.microsoft.com/office/powerpoint/2010/main" val="19531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9"/>
          <a:stretch/>
        </p:blipFill>
        <p:spPr>
          <a:xfrm>
            <a:off x="1703730" y="189360"/>
            <a:ext cx="5154270" cy="64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732240" y="908720"/>
            <a:ext cx="2088232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Варіант 2:</a:t>
            </a:r>
          </a:p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Вступник має сертифікату і складає іспит на загальних підставах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908720"/>
            <a:ext cx="2592288" cy="156966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Варіант 2:</a:t>
            </a:r>
          </a:p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Якщо вступник має міжнародний сертифікат рівнів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В2-С2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і йому</a:t>
            </a:r>
          </a:p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іспит зараховується автоматично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23" y="908720"/>
            <a:ext cx="478598" cy="42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95" y="261368"/>
            <a:ext cx="4660742" cy="64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380084" y="764704"/>
            <a:ext cx="2592288" cy="181588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Варіант 3:</a:t>
            </a:r>
          </a:p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Якщо міжнародний сертифікат рівнів В2-С2 не пройшов експертизу кафедри і вступник складає іспит на загальних підставах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797592"/>
            <a:ext cx="478598" cy="42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7"/>
          <a:stretch/>
        </p:blipFill>
        <p:spPr>
          <a:xfrm>
            <a:off x="3242786" y="117352"/>
            <a:ext cx="4540247" cy="64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3816" y="692696"/>
            <a:ext cx="2592288" cy="156966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Зразок</a:t>
            </a:r>
          </a:p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протоколу засідання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предметної комісії по прийому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додаткового вступного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іспиту зі спеціальності</a:t>
            </a:r>
          </a:p>
        </p:txBody>
      </p:sp>
    </p:spTree>
    <p:extLst>
      <p:ext uri="{BB962C8B-B14F-4D97-AF65-F5344CB8AC3E}">
        <p14:creationId xmlns:p14="http://schemas.microsoft.com/office/powerpoint/2010/main" val="33991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2120" y="620688"/>
            <a:ext cx="2706086" cy="584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відбувається </a:t>
            </a:r>
          </a:p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спеціальністю!!!!!</a:t>
            </a:r>
            <a:endParaRPr lang="uk-UA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1360"/>
            <a:ext cx="4399610" cy="658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36096" y="2573288"/>
            <a:ext cx="3456384" cy="95410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Додаток 3</a:t>
            </a:r>
          </a:p>
          <a:p>
            <a:pPr algn="ctr"/>
            <a:endParaRPr lang="uk-UA" sz="1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 прийому вступних іспитів до аспірантури/ад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юнктури</a:t>
            </a:r>
            <a:endParaRPr lang="uk-UA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907" y="620688"/>
            <a:ext cx="478598" cy="4280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7344" y="4077072"/>
            <a:ext cx="1653048" cy="206210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Додаток 3</a:t>
            </a:r>
          </a:p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подається </a:t>
            </a:r>
          </a:p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відділу</a:t>
            </a:r>
          </a:p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 закінчення вступних випробувань </a:t>
            </a:r>
            <a:endParaRPr lang="uk-UA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23" y="1340768"/>
            <a:ext cx="8298782" cy="51842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27114"/>
            <a:ext cx="478598" cy="4280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077072"/>
            <a:ext cx="478598" cy="428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142852"/>
            <a:ext cx="8535892" cy="107721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Додаток 4 подається до відділу двічі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180975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після формування наказу про допуск (</a:t>
            </a:r>
            <a:r>
              <a:rPr lang="uk-UA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проміжковий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електронний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варіант)</a:t>
            </a:r>
          </a:p>
          <a:p>
            <a:pPr indent="180975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після закінчення вступних випробувань (варіант, який подається до засідання приймальної комісії)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85860"/>
            <a:ext cx="165792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відбувається за спеціальністю!!!</a:t>
            </a:r>
            <a:endParaRPr lang="uk-UA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6766" y="260648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докторів </a:t>
            </a: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кандидатів наук, </a:t>
            </a:r>
            <a:endParaRPr lang="uk-UA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</a:t>
            </a: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перевантажені (або максимально завантажені) </a:t>
            </a:r>
            <a:endParaRPr lang="uk-UA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можуть призначатися науковими керівниками (науковими консультантами) </a:t>
            </a:r>
            <a:r>
              <a:rPr lang="uk-UA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 </a:t>
            </a: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 вступної кампанії до докторантури, аспірантури та ад’юнктури </a:t>
            </a:r>
            <a:r>
              <a:rPr lang="uk-UA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2018 </a:t>
            </a: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endParaRPr lang="uk-UA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617609"/>
              </p:ext>
            </p:extLst>
          </p:nvPr>
        </p:nvGraphicFramePr>
        <p:xfrm>
          <a:off x="592790" y="1628800"/>
          <a:ext cx="8136904" cy="4503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7"/>
                <a:gridCol w="4339251"/>
                <a:gridCol w="126972"/>
                <a:gridCol w="1097164"/>
                <a:gridCol w="100139"/>
                <a:gridCol w="979981"/>
                <a:gridCol w="109036"/>
                <a:gridCol w="952314"/>
              </a:tblGrid>
              <a:tr h="3766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П.І.Б</a:t>
                      </a: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наукового консультанта/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наукового керівника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осіб, якими керує, у </a:t>
                      </a:r>
                      <a:r>
                        <a:rPr lang="uk-UA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2862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докторантами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аспірантами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здобувачами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4031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 психології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3692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Коваленко А.Б., професор, д.психол.н.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692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Крупельницька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Л.Ф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доцент, </a:t>
                      </a: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д.психол.н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92802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Філософський факультет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3692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Неліпа Д.В., доцент, д.політ.н.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4031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Юридичний факультет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1314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Майданик Р.А., професор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д.ю.н.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692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Гетманцев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Д.О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професор, </a:t>
                      </a: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д.ю.н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692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Діхтієвський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П.В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професор, </a:t>
                      </a: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д.ю.н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692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Фурса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С.Я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професор, </a:t>
                      </a: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д.ю.н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4031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Інститут міжнародних відносин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36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Даниленко С.І., професор, д.політ.н.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6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411" y="376276"/>
            <a:ext cx="84969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Оновлені зразки документів</a:t>
            </a: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стосуються вступу  до аспірантури та ад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юнктури</a:t>
            </a: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оприлюднені на сайті відділу підготовки та атестації науково-педагогічних кадрів  </a:t>
            </a:r>
          </a:p>
          <a:p>
            <a:pPr algn="ctr"/>
            <a:endParaRPr lang="uk-UA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2835" r="8908" b="17481"/>
          <a:stretch/>
        </p:blipFill>
        <p:spPr bwMode="auto">
          <a:xfrm>
            <a:off x="597990" y="1412776"/>
            <a:ext cx="7963786" cy="4034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8488" y="5661248"/>
            <a:ext cx="37444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http://www.asp.univ.kiev.ua/</a:t>
            </a:r>
            <a:endParaRPr lang="uk-U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4" t="36149" r="13826" b="-1"/>
          <a:stretch/>
        </p:blipFill>
        <p:spPr bwMode="auto">
          <a:xfrm>
            <a:off x="4945494" y="4136065"/>
            <a:ext cx="3946986" cy="2535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r="22918" b="44699"/>
          <a:stretch/>
        </p:blipFill>
        <p:spPr bwMode="auto">
          <a:xfrm>
            <a:off x="4860032" y="260648"/>
            <a:ext cx="3783707" cy="204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5" t="5404" r="26116" b="19876"/>
          <a:stretch/>
        </p:blipFill>
        <p:spPr bwMode="auto">
          <a:xfrm>
            <a:off x="3853364" y="1700808"/>
            <a:ext cx="3867150" cy="290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92696"/>
            <a:ext cx="3023952" cy="25853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Наказ про зарахування формується після засідання Приймальної комісії КНУ імені Тараса Шевченка </a:t>
            </a:r>
          </a:p>
          <a:p>
            <a:endParaRPr lang="uk-UA" dirty="0" smtClean="0"/>
          </a:p>
          <a:p>
            <a:r>
              <a:rPr lang="uk-UA" dirty="0" smtClean="0"/>
              <a:t>Дані про вступників до аспірантури та докторантури своєчасно вносяться до ЄДЕБО</a:t>
            </a:r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4" r="1217" b="32150"/>
          <a:stretch/>
        </p:blipFill>
        <p:spPr bwMode="auto">
          <a:xfrm>
            <a:off x="827584" y="3717032"/>
            <a:ext cx="7016899" cy="2424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Підготовка факультетів до вступної кампанії. Моніторинг сайтів</a:t>
            </a:r>
          </a:p>
          <a:p>
            <a:pPr algn="r"/>
            <a:r>
              <a:rPr lang="uk-UA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Правила прийому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908720"/>
          <a:ext cx="8639999" cy="2705451"/>
        </p:xfrm>
        <a:graphic>
          <a:graphicData uri="http://schemas.openxmlformats.org/drawingml/2006/table">
            <a:tbl>
              <a:tblPr/>
              <a:tblGrid>
                <a:gridCol w="956022"/>
                <a:gridCol w="956021"/>
                <a:gridCol w="808940"/>
                <a:gridCol w="734782"/>
                <a:gridCol w="809558"/>
                <a:gridCol w="1029562"/>
                <a:gridCol w="752997"/>
                <a:gridCol w="863649"/>
                <a:gridCol w="864234"/>
                <a:gridCol w="864234"/>
              </a:tblGrid>
              <a:tr h="507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Arial"/>
                          <a:ea typeface="Times New Roman"/>
                          <a:cs typeface="Times New Roman"/>
                        </a:rPr>
                        <a:t>Механіко-математичний факультет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Факультет комп’ютерних наук та кібернетики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Фізичний факультет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ФРЕКС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Інститут високих технологій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Факультет інформаційних технологій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Хімічний факультет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ННЦ "Інститут біології та медицини"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ННІ «Інститут геології»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Arial"/>
                          <a:ea typeface="Times New Roman"/>
                          <a:cs typeface="Times New Roman"/>
                        </a:rPr>
                        <a:t>Історичний факультет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Прописано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рік,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Зміст не відповідає правилам прийому 2018р.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(Етапи? Перелік документів?)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Є посилання на </a:t>
                      </a:r>
                      <a:r>
                        <a:rPr lang="uk-UA" sz="9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http://asp.univ.kiev.ua/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прийому 2017 р</a:t>
                      </a: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Є посилання на </a:t>
                      </a:r>
                      <a:r>
                        <a:rPr lang="uk-UA" sz="9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http://asp.univ.kiev.ua/</a:t>
                      </a:r>
                      <a:r>
                        <a:rPr lang="uk-UA" sz="9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u="none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(помилка в назві статті </a:t>
                      </a: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Датальна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інформація</a:t>
                      </a:r>
                      <a:r>
                        <a:rPr kumimoji="0" lang="ru-RU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аспірантуру</a:t>
                      </a:r>
                      <a:r>
                        <a:rPr kumimoji="0" lang="ru-RU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та докторантуру в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Київському</a:t>
                      </a:r>
                      <a:r>
                        <a:rPr kumimoji="0" lang="ru-RU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національному</a:t>
                      </a:r>
                      <a:r>
                        <a:rPr kumimoji="0" lang="ru-RU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університеті</a:t>
                      </a:r>
                      <a:r>
                        <a:rPr kumimoji="0" lang="ru-RU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імені</a:t>
                      </a:r>
                      <a:r>
                        <a:rPr kumimoji="0" lang="ru-RU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Тараса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Шевченка</a:t>
                      </a:r>
                      <a:r>
                        <a:rPr kumimoji="0" lang="ru-RU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Є посилання на </a:t>
                      </a:r>
                      <a:r>
                        <a:rPr lang="uk-UA" sz="9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http://asp.univ.kiev.ua/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прийому 2017 р.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Є посилання на </a:t>
                      </a:r>
                      <a:r>
                        <a:rPr lang="uk-UA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http://asp.univ.kiev.ua/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</a:t>
                      </a: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прийому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uk-UA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р.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прийому 2017 р.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Є посилання на </a:t>
                      </a:r>
                      <a:r>
                        <a:rPr lang="uk-UA" sz="9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http://asp.univ.kiev.ua/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прийому 2017 р.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Відсутній пункт меню «Аспірантура»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Правила прийому </a:t>
                      </a:r>
                      <a:endParaRPr lang="uk-UA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р.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Відсутній пункт меню «Аспірантура»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874161"/>
              </p:ext>
            </p:extLst>
          </p:nvPr>
        </p:nvGraphicFramePr>
        <p:xfrm>
          <a:off x="252478" y="3933056"/>
          <a:ext cx="8640002" cy="2337345"/>
        </p:xfrm>
        <a:graphic>
          <a:graphicData uri="http://schemas.openxmlformats.org/drawingml/2006/table">
            <a:tbl>
              <a:tblPr/>
              <a:tblGrid>
                <a:gridCol w="863648"/>
                <a:gridCol w="936552"/>
                <a:gridCol w="791331"/>
                <a:gridCol w="864235"/>
                <a:gridCol w="936722"/>
                <a:gridCol w="791161"/>
                <a:gridCol w="864235"/>
                <a:gridCol w="863648"/>
                <a:gridCol w="864235"/>
                <a:gridCol w="864235"/>
              </a:tblGrid>
              <a:tr h="417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Arial"/>
                          <a:ea typeface="Times New Roman"/>
                          <a:cs typeface="Times New Roman"/>
                        </a:rPr>
                        <a:t>Економічний факультет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Філософський факультет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Інститут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філології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Інститут журналістики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Географічний факультет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Юридичний факультет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Факультет соціології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Факультет психології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Інститут міжнародних відносин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Arial"/>
                          <a:ea typeface="Times New Roman"/>
                          <a:cs typeface="Times New Roman"/>
                        </a:rPr>
                        <a:t>Військовий інститут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Правила прийому </a:t>
                      </a:r>
                      <a:endParaRPr lang="uk-UA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р.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прийому </a:t>
                      </a:r>
                      <a:endParaRPr lang="uk-UA" sz="9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uk-UA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р.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Є посилання на </a:t>
                      </a:r>
                      <a:r>
                        <a:rPr lang="uk-UA" sz="9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http://asp.univ.kiev.ua/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</a:t>
                      </a: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прийому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р.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Є посилання на </a:t>
                      </a:r>
                      <a:r>
                        <a:rPr lang="uk-UA" sz="9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http://asp.univ.kiev.ua/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Правила </a:t>
                      </a: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прийому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2018 р.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Є посилання на </a:t>
                      </a:r>
                      <a:r>
                        <a:rPr lang="uk-UA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http://asp.univ.kiev.ua/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Прописано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рік,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Зміст не відповідає правилам прийому 2018р.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(Етапи? Перелік документів?)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Є посилання на </a:t>
                      </a:r>
                      <a:r>
                        <a:rPr lang="uk-UA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http://asp.univ.kiev.ua/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</a:t>
                      </a: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прийому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р.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Є посилання на </a:t>
                      </a:r>
                      <a:r>
                        <a:rPr lang="uk-UA" sz="9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http://asp.univ.kiev.ua/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Вкладка «Правила прийому» не активна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«Правила прийому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2017 року» з посиланням на </a:t>
                      </a:r>
                      <a:r>
                        <a:rPr lang="uk-UA" sz="9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http://asp.univ.kiev.ua/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Правила прийому </a:t>
                      </a:r>
                      <a:endParaRPr lang="uk-UA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р.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правильно вказані міжнародні сертифікати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Підготовка факультетів до вступної кампанії. Моніторинг сайтів</a:t>
            </a:r>
          </a:p>
          <a:p>
            <a:pPr algn="ctr"/>
            <a:endParaRPr lang="uk-UA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uk-UA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Програма вступного іспиту зі спеціальності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484784"/>
          <a:ext cx="8639999" cy="1440000"/>
        </p:xfrm>
        <a:graphic>
          <a:graphicData uri="http://schemas.openxmlformats.org/drawingml/2006/table">
            <a:tbl>
              <a:tblPr/>
              <a:tblGrid>
                <a:gridCol w="956022"/>
                <a:gridCol w="956021"/>
                <a:gridCol w="808940"/>
                <a:gridCol w="734782"/>
                <a:gridCol w="809558"/>
                <a:gridCol w="1029562"/>
                <a:gridCol w="752997"/>
                <a:gridCol w="863649"/>
                <a:gridCol w="864234"/>
                <a:gridCol w="864234"/>
              </a:tblGrid>
              <a:tr h="560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Arial"/>
                          <a:ea typeface="Times New Roman"/>
                          <a:cs typeface="Times New Roman"/>
                        </a:rPr>
                        <a:t>Механіко-математичний факультет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Факультет комп’ютерних наук та кібернетики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Фізичний факультет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ФРЕКС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Інститут високих технологій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Факультет інформаційних технологій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Хімічний факультет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ННЦ "Інститут біології та медицини"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ННІ «Інститут геології»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Arial"/>
                          <a:ea typeface="Times New Roman"/>
                          <a:cs typeface="Times New Roman"/>
                        </a:rPr>
                        <a:t>Історичний факультет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року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року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року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року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року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 року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року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Відсутній пункт меню «Аспірантура»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року</a:t>
                      </a: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Відсутній пункт меню «Аспірантура»</a:t>
                      </a:r>
                      <a:endParaRPr lang="ru-RU" sz="9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3933056"/>
          <a:ext cx="8640002" cy="1440000"/>
        </p:xfrm>
        <a:graphic>
          <a:graphicData uri="http://schemas.openxmlformats.org/drawingml/2006/table">
            <a:tbl>
              <a:tblPr/>
              <a:tblGrid>
                <a:gridCol w="863648"/>
                <a:gridCol w="936552"/>
                <a:gridCol w="791331"/>
                <a:gridCol w="864235"/>
                <a:gridCol w="936722"/>
                <a:gridCol w="791161"/>
                <a:gridCol w="864235"/>
                <a:gridCol w="863648"/>
                <a:gridCol w="864235"/>
                <a:gridCol w="864235"/>
              </a:tblGrid>
              <a:tr h="428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Arial"/>
                          <a:ea typeface="Times New Roman"/>
                          <a:cs typeface="Times New Roman"/>
                        </a:rPr>
                        <a:t>Економічний факультет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Філософський факультет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Інститут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філології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Інститут журналістики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Географічний факультет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Юридичний факультет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Факультет соціології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Факультет психології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Інститут міжнародних відносин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Arial"/>
                          <a:ea typeface="Times New Roman"/>
                          <a:cs typeface="Times New Roman"/>
                        </a:rPr>
                        <a:t>Військовий інститут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року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року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року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року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року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 року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року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Пункт меню «Аспірантура» неактивний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року</a:t>
                      </a: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Програма  зі спеціальності 052?</a:t>
                      </a:r>
                      <a:endParaRPr lang="ru-RU" sz="9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року</a:t>
                      </a: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213492"/>
              </p:ext>
            </p:extLst>
          </p:nvPr>
        </p:nvGraphicFramePr>
        <p:xfrm>
          <a:off x="331411" y="373306"/>
          <a:ext cx="8496944" cy="496855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320709"/>
                <a:gridCol w="3176235"/>
              </a:tblGrid>
              <a:tr h="534952">
                <a:tc gridSpan="2"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Етапи вступної кампанії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38933"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Початок прийому заяв і документів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серпня </a:t>
                      </a: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uk-UA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року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8933">
                <a:tc>
                  <a:txBody>
                    <a:bodyPr/>
                    <a:lstStyle/>
                    <a:p>
                      <a:r>
                        <a:rPr lang="uk-UA" sz="14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Закінчення прийому заяв і документів 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вересня </a:t>
                      </a: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року о 17</a:t>
                      </a:r>
                      <a:r>
                        <a:rPr lang="uk-UA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738933"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Строки проведення вступних іспитів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вересня – </a:t>
                      </a: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вересня </a:t>
                      </a: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року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8933"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Терміни зарахування вступників </a:t>
                      </a:r>
                      <a:r>
                        <a:rPr lang="uk-UA" sz="14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кошти державного бюджету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 жовтня </a:t>
                      </a:r>
                      <a:r>
                        <a:rPr lang="uk-UA" sz="1400" spc="-2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uk-UA" sz="14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року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738933"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Терміни зарахування вступників </a:t>
                      </a:r>
                      <a:r>
                        <a:rPr lang="uk-UA" sz="14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кошти фізичних </a:t>
                      </a:r>
                      <a:endParaRPr lang="uk-UA" sz="1400" spc="-1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uk-UA" sz="1400" spc="-1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 </a:t>
                      </a:r>
                      <a:r>
                        <a:rPr lang="uk-UA" sz="14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юридичних осіб, </a:t>
                      </a:r>
                      <a:r>
                        <a:rPr lang="uk-UA" sz="14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рахунок цільових державних кредитів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 жовтня </a:t>
                      </a:r>
                      <a:r>
                        <a:rPr lang="uk-UA" sz="1400" spc="-2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uk-UA" sz="14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року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8933"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Початок навчання в аспірантурі (ад'юнктурі)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жовтня </a:t>
                      </a:r>
                      <a:r>
                        <a:rPr lang="uk-UA" sz="1400" spc="-2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uk-UA" sz="14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року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1431" y="551723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Порядок роботи Приймальної комісії (на факультетах та в інститутах): </a:t>
            </a:r>
            <a:endParaRPr lang="uk-UA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щодня</a:t>
            </a:r>
            <a:r>
              <a:rPr lang="uk-U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, крім суботи та неділі, з 9</a:t>
            </a:r>
            <a:r>
              <a:rPr lang="uk-UA" sz="16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uk-U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до 17</a:t>
            </a:r>
            <a:r>
              <a:rPr lang="uk-UA" sz="16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uk-U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Підготовка факультетів до вступної кампанії. Моніторинг сайтів</a:t>
            </a:r>
          </a:p>
          <a:p>
            <a:pPr algn="ctr"/>
            <a:endParaRPr lang="uk-UA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uk-UA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Програма вступного іспиту з іноземної мови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484784"/>
          <a:ext cx="8639999" cy="1440000"/>
        </p:xfrm>
        <a:graphic>
          <a:graphicData uri="http://schemas.openxmlformats.org/drawingml/2006/table">
            <a:tbl>
              <a:tblPr/>
              <a:tblGrid>
                <a:gridCol w="956022"/>
                <a:gridCol w="956021"/>
                <a:gridCol w="808940"/>
                <a:gridCol w="734782"/>
                <a:gridCol w="809558"/>
                <a:gridCol w="1029562"/>
                <a:gridCol w="752997"/>
                <a:gridCol w="863649"/>
                <a:gridCol w="864234"/>
                <a:gridCol w="864234"/>
              </a:tblGrid>
              <a:tr h="560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Arial"/>
                          <a:ea typeface="Times New Roman"/>
                          <a:cs typeface="Times New Roman"/>
                        </a:rPr>
                        <a:t>Механіко-математичний факультет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Факультет комп’ютерних наук та кібернетики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Фізичний факультет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ФРЕКС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Інститут високих технологій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Факультет інформаційних технологій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Хімічний факультет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ННЦ "Інститут біології та медицини"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ННІ «Інститут геології»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Arial"/>
                          <a:ea typeface="Times New Roman"/>
                          <a:cs typeface="Times New Roman"/>
                        </a:rPr>
                        <a:t>Історичний факультет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????</a:t>
                      </a:r>
                      <a:endParaRPr lang="ru-RU" sz="9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року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????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року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року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????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року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Відсутній пункт меню «Аспірантура»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року</a:t>
                      </a: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Відсутній пункт меню «Аспірантура»</a:t>
                      </a:r>
                      <a:endParaRPr lang="ru-RU" sz="9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3933056"/>
          <a:ext cx="8640002" cy="1440000"/>
        </p:xfrm>
        <a:graphic>
          <a:graphicData uri="http://schemas.openxmlformats.org/drawingml/2006/table">
            <a:tbl>
              <a:tblPr/>
              <a:tblGrid>
                <a:gridCol w="863648"/>
                <a:gridCol w="936552"/>
                <a:gridCol w="791331"/>
                <a:gridCol w="864235"/>
                <a:gridCol w="936722"/>
                <a:gridCol w="791161"/>
                <a:gridCol w="864235"/>
                <a:gridCol w="863648"/>
                <a:gridCol w="864235"/>
                <a:gridCol w="864235"/>
              </a:tblGrid>
              <a:tr h="428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Arial"/>
                          <a:ea typeface="Times New Roman"/>
                          <a:cs typeface="Times New Roman"/>
                        </a:rPr>
                        <a:t>Економічний факультет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Філософський факультет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Інститут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філології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Інститут журналістики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Географічний факультет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Юридичний факультет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Факультет соціології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Факультет психології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Інститут міжнародних відносин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Arial"/>
                          <a:ea typeface="Times New Roman"/>
                          <a:cs typeface="Times New Roman"/>
                        </a:rPr>
                        <a:t>Військовий інститут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року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????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року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року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року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 року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року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Пункт меню «Аспірантура» неактивний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року</a:t>
                      </a: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Програма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року</a:t>
                      </a: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Підготовка факультетів до вступної кампанії. Моніторинг сайтів</a:t>
            </a:r>
          </a:p>
          <a:p>
            <a:pPr algn="ctr"/>
            <a:endParaRPr lang="uk-UA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uk-UA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Розклад вступних іспитів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484784"/>
          <a:ext cx="8639999" cy="1520572"/>
        </p:xfrm>
        <a:graphic>
          <a:graphicData uri="http://schemas.openxmlformats.org/drawingml/2006/table">
            <a:tbl>
              <a:tblPr/>
              <a:tblGrid>
                <a:gridCol w="956022"/>
                <a:gridCol w="956021"/>
                <a:gridCol w="808940"/>
                <a:gridCol w="734782"/>
                <a:gridCol w="809558"/>
                <a:gridCol w="1029562"/>
                <a:gridCol w="752997"/>
                <a:gridCol w="863649"/>
                <a:gridCol w="864234"/>
                <a:gridCol w="864234"/>
              </a:tblGrid>
              <a:tr h="560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Arial"/>
                          <a:ea typeface="Times New Roman"/>
                          <a:cs typeface="Times New Roman"/>
                        </a:rPr>
                        <a:t>Механіко-математичний факультет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Факультет комп’ютерних наук та кібернетики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Фізичний факультет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ФРЕКС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Інститут високих технологій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Факультет інформаційних технологій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Хімічний факультет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ННЦ "Інститут біології та медицини"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ННІ «Інститут геології»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Arial"/>
                          <a:ea typeface="Times New Roman"/>
                          <a:cs typeface="Times New Roman"/>
                        </a:rPr>
                        <a:t>Історичний факультет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????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Є посилання на </a:t>
                      </a:r>
                      <a:r>
                        <a:rPr lang="uk-UA" sz="9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http://asp.univ.kiev.ua/</a:t>
                      </a: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????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Є посилання на </a:t>
                      </a:r>
                      <a:r>
                        <a:rPr lang="uk-UA" sz="9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http://asp.univ.kiev.ua/</a:t>
                      </a: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????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Є посилання на </a:t>
                      </a:r>
                      <a:r>
                        <a:rPr lang="uk-UA" sz="9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http://asp.univ.kiev.ua/</a:t>
                      </a: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????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Є посилання на </a:t>
                      </a:r>
                      <a:r>
                        <a:rPr lang="uk-UA" sz="9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http://asp.univ.kiev.ua/</a:t>
                      </a: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????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Є посилання на </a:t>
                      </a:r>
                      <a:r>
                        <a:rPr lang="uk-UA" sz="9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http://asp.univ.kiev.ua/</a:t>
                      </a: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Розклад</a:t>
                      </a:r>
                      <a:r>
                        <a:rPr lang="uk-UA" sz="9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2016 року</a:t>
                      </a:r>
                      <a:endParaRPr lang="uk-UA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Є посилання на </a:t>
                      </a:r>
                      <a:r>
                        <a:rPr lang="uk-UA" sz="9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http://asp.univ.kiev.ua/</a:t>
                      </a: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Розклад</a:t>
                      </a:r>
                      <a:r>
                        <a:rPr lang="uk-UA" sz="9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2016 року</a:t>
                      </a:r>
                      <a:endParaRPr lang="uk-UA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Відсутній пункт меню «Аспірантура»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Розклад</a:t>
                      </a:r>
                      <a:r>
                        <a:rPr lang="uk-UA" sz="9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року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можливості викласти в іншому форматі</a:t>
                      </a:r>
                      <a:endParaRPr lang="uk-UA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Відсутній пункт меню «Аспірантура»</a:t>
                      </a:r>
                      <a:endParaRPr lang="ru-RU" sz="9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3933056"/>
          <a:ext cx="8640002" cy="1440000"/>
        </p:xfrm>
        <a:graphic>
          <a:graphicData uri="http://schemas.openxmlformats.org/drawingml/2006/table">
            <a:tbl>
              <a:tblPr/>
              <a:tblGrid>
                <a:gridCol w="863648"/>
                <a:gridCol w="936552"/>
                <a:gridCol w="791331"/>
                <a:gridCol w="864235"/>
                <a:gridCol w="936722"/>
                <a:gridCol w="791161"/>
                <a:gridCol w="864235"/>
                <a:gridCol w="863648"/>
                <a:gridCol w="864235"/>
                <a:gridCol w="864235"/>
              </a:tblGrid>
              <a:tr h="428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Arial"/>
                          <a:ea typeface="Times New Roman"/>
                          <a:cs typeface="Times New Roman"/>
                        </a:rPr>
                        <a:t>Економічний факультет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Філософський факультет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Інститут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філології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Інститут журналістики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Географічний факультет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Юридичний факультет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Факультет соціології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Факультет психології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Arial"/>
                          <a:ea typeface="Times New Roman"/>
                          <a:cs typeface="Times New Roman"/>
                        </a:rPr>
                        <a:t>Інститут міжнародних відносин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Arial"/>
                          <a:ea typeface="Times New Roman"/>
                          <a:cs typeface="Times New Roman"/>
                        </a:rPr>
                        <a:t>Військовий інститут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Розклад</a:t>
                      </a:r>
                      <a:r>
                        <a:rPr lang="uk-UA" sz="900" baseline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aseline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року</a:t>
                      </a:r>
                      <a:endParaRPr lang="uk-UA" sz="900" baseline="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Розклад</a:t>
                      </a:r>
                      <a:r>
                        <a:rPr lang="uk-UA" sz="900" baseline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aseline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року</a:t>
                      </a:r>
                      <a:endParaRPr lang="uk-UA" sz="900" baseline="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Розклад</a:t>
                      </a:r>
                      <a:r>
                        <a:rPr lang="uk-UA" sz="9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року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Розклад</a:t>
                      </a:r>
                      <a:r>
                        <a:rPr lang="uk-UA" sz="9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2016, 2017 років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Розклад</a:t>
                      </a:r>
                      <a:r>
                        <a:rPr lang="uk-UA" sz="9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року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????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Розклад</a:t>
                      </a:r>
                      <a:r>
                        <a:rPr lang="uk-UA" sz="9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 року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Пункт меню «Аспірантура» неактивний</a:t>
                      </a:r>
                      <a:endParaRPr lang="ru-RU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????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Є посилання на </a:t>
                      </a:r>
                      <a:r>
                        <a:rPr lang="uk-UA" sz="9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http://asp.univ.kiev.ua/</a:t>
                      </a: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9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Розклад</a:t>
                      </a:r>
                      <a:r>
                        <a:rPr lang="uk-UA" sz="9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року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айт_юридичний факультет.pdf - Adobe Acrobat Reader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9" t="17570" r="42547" b="8404"/>
          <a:stretch/>
        </p:blipFill>
        <p:spPr>
          <a:xfrm>
            <a:off x="1235484" y="260648"/>
            <a:ext cx="4416635" cy="57631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511164" y="5849950"/>
            <a:ext cx="45734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https://law.knu.ua/ua/postgraduate-course/3692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9" t="5951" r="36376" b="63602"/>
          <a:stretch/>
        </p:blipFill>
        <p:spPr bwMode="auto">
          <a:xfrm>
            <a:off x="5796136" y="1628801"/>
            <a:ext cx="3024336" cy="11480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332656"/>
            <a:ext cx="22322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Типові помилки</a:t>
            </a:r>
            <a:endParaRPr lang="uk-U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айт_юридичний факультет.pdf - Adobe Acrobat Reader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3" t="15842" r="41982" b="3734"/>
          <a:stretch/>
        </p:blipFill>
        <p:spPr>
          <a:xfrm>
            <a:off x="1187625" y="274615"/>
            <a:ext cx="4257660" cy="59453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499992" y="6034616"/>
            <a:ext cx="45734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https://law.knu.ua/ua/postgraduate-course/3692</a:t>
            </a:r>
            <a:endParaRPr lang="uk-U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9" t="5951" r="36376" b="63602"/>
          <a:stretch/>
        </p:blipFill>
        <p:spPr bwMode="auto">
          <a:xfrm>
            <a:off x="5796136" y="1628801"/>
            <a:ext cx="3024336" cy="11480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84168" y="332656"/>
            <a:ext cx="22322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Типові помилки</a:t>
            </a:r>
            <a:endParaRPr lang="uk-U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5" t="6832" r="18444" b="72011"/>
          <a:stretch/>
        </p:blipFill>
        <p:spPr bwMode="auto">
          <a:xfrm>
            <a:off x="1187624" y="4711414"/>
            <a:ext cx="6984776" cy="1323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564" y="908720"/>
            <a:ext cx="79208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Відповідно до пункту 3 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постанови Кабінету Міністрів України </a:t>
            </a:r>
            <a:endParaRPr lang="uk-U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 31.03.2015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року № 193 </a:t>
            </a:r>
            <a:endParaRPr lang="uk-U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 документи про вищу освіту (наукові ступені) державного зразка» </a:t>
            </a:r>
            <a:endParaRPr lang="uk-U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наказом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МОН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12.05.2015 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року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№ 525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(із змінами) </a:t>
            </a:r>
          </a:p>
          <a:p>
            <a:pPr algn="ctr"/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затверджені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наступні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форми документів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які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стосуються аспірантури та докторантури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lvl="0" indent="192088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диплома доктора філософії;</a:t>
            </a:r>
          </a:p>
          <a:p>
            <a:pPr marL="531813" lvl="0" indent="192088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додатка до диплома доктора філософії європейського зразка;</a:t>
            </a:r>
          </a:p>
          <a:p>
            <a:pPr marL="531813" lvl="0" indent="192088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диплома доктора наук;</a:t>
            </a:r>
          </a:p>
          <a:p>
            <a:pPr marL="531813" lvl="0" indent="192088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зразок академічної довідки.</a:t>
            </a:r>
          </a:p>
        </p:txBody>
      </p:sp>
    </p:spTree>
    <p:extLst>
      <p:ext uri="{BB962C8B-B14F-4D97-AF65-F5344CB8AC3E}">
        <p14:creationId xmlns:p14="http://schemas.microsoft.com/office/powerpoint/2010/main" val="16234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852719"/>
              </p:ext>
            </p:extLst>
          </p:nvPr>
        </p:nvGraphicFramePr>
        <p:xfrm>
          <a:off x="683568" y="332656"/>
          <a:ext cx="7992888" cy="5917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6840760"/>
              </a:tblGrid>
              <a:tr h="72331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Процедура оформлення академічної довідки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706124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Крок 1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Заява аспіранта на ім’я декана/директора факультету/інституту.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569164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Крок 2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Оформлення довідки відповідно до форми, яка затверджена Наказом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МОН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12.05.2015 року № 525 (із змінами). Шаблон академічної довідки можна знайти за посиланням 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http://asp.univ.kiev.ua/index.php/zbirnyk-osnovnykh-dokumentiv/documents/97-aspirantura-ad-iunktura-shablony-zrazky-osnovnykh-dokumentiv</a:t>
                      </a:r>
                      <a:endParaRPr kumimoji="0" lang="uk-UA" sz="16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Довідка формується українською та англійською мовами. 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96308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Крок 3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Роздруківка довідки на бланку, який розроблений Університетом. Бланк можна отримати у матеріально-відповідальної особи відповідного деканату факультету/інституту.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97416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Крок 4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Роздрукована на бланку довідка підписується проректором з наукової роботи та деканом/директором факультету/інституту.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96308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Крок 5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Реєстрація академічної довідки здійснюється в книзі реєстрації академічних довідок факультету/інституту за наявності наказу про відрахування.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3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2389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Академічна довідка, яка видана аспіранту економічного факультету</a:t>
            </a:r>
            <a:endParaRPr lang="uk-UA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2371" r="849" b="4002"/>
          <a:stretch/>
        </p:blipFill>
        <p:spPr>
          <a:xfrm>
            <a:off x="395536" y="548680"/>
            <a:ext cx="8382794" cy="58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814" y="908720"/>
            <a:ext cx="727280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Щорічне оновлення анотацій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 дисциплін вільного вибору аспіранта 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відповідно до  змін, які відбуваються у навчальних планах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43138" indent="266700">
              <a:buFont typeface="Arial" panose="020B0604020202020204" pitchFamily="34" charset="0"/>
              <a:buChar char="•"/>
            </a:pP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П.І.Б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викладача, </a:t>
            </a: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3138" indent="266700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зміст анотації, </a:t>
            </a:r>
          </a:p>
          <a:p>
            <a:pPr marL="2243138" indent="266700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 дисципліни тощо.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5814" y="354034"/>
            <a:ext cx="74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Дисципліни вільного вибору </a:t>
            </a:r>
            <a:r>
              <a:rPr lang="uk-UA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аспірната</a:t>
            </a:r>
            <a:r>
              <a:rPr lang="uk-U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Перелік1. Перелік 2.</a:t>
            </a: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544" y="2546699"/>
            <a:ext cx="7634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Факультети/інститути, які частково подали до відділу анотації ДВА :</a:t>
            </a:r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753697"/>
              </p:ext>
            </p:extLst>
          </p:nvPr>
        </p:nvGraphicFramePr>
        <p:xfrm>
          <a:off x="482138" y="3068960"/>
          <a:ext cx="8136905" cy="30480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033588"/>
                <a:gridCol w="2034439"/>
                <a:gridCol w="2034439"/>
                <a:gridCol w="2034439"/>
              </a:tblGrid>
              <a:tr h="1368152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uk-UA" sz="12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 </a:t>
                      </a:r>
                      <a:r>
                        <a:rPr lang="uk-U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 </a:t>
                      </a: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uk-U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Юридичний </a:t>
                      </a: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uk-UA" sz="12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</a:t>
                      </a:r>
                      <a:r>
                        <a:rPr lang="uk-U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Хімія</a:t>
                      </a: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uk-U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Хімічний </a:t>
                      </a: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</a:t>
                      </a: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Інститут високих технологій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uk-UA" sz="12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 </a:t>
                      </a:r>
                      <a:r>
                        <a:rPr lang="uk-U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Науки про Землю </a:t>
                      </a: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uk-U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Географічний </a:t>
                      </a: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uk-UA" sz="12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</a:t>
                      </a:r>
                      <a:r>
                        <a:rPr lang="uk-U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 </a:t>
                      </a: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uk-U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Механіко-математичний </a:t>
                      </a: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</a:t>
                      </a: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Спеціалізація "алгебра та геометрія"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uk-UA" sz="12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</a:t>
                      </a:r>
                      <a:r>
                        <a:rPr lang="uk-U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Статистика</a:t>
                      </a: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uk-U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uk-U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Механіко-математичний </a:t>
                      </a: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uk-UA" sz="12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</a:t>
                      </a:r>
                      <a:r>
                        <a:rPr lang="uk-U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Прикладна математика</a:t>
                      </a: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uk-UA" sz="12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Механіко-математичний </a:t>
                      </a:r>
                      <a:r>
                        <a:rPr lang="uk-U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</a:t>
                      </a: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 комп'ютерних наук та кібернетики</a:t>
                      </a:r>
                      <a:endParaRPr lang="uk-UA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uk-U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</a:t>
                      </a: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Телекомунікації та радіотехніка</a:t>
                      </a: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uk-UA" sz="12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 </a:t>
                      </a:r>
                      <a:r>
                        <a:rPr lang="uk-U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радіофізики, електроніки та комп’ютерних систем</a:t>
                      </a:r>
                      <a:endParaRPr lang="uk-UA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uk-U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 </a:t>
                      </a: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Туризм</a:t>
                      </a: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uk-UA" sz="12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uk-UA" sz="12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Географічний </a:t>
                      </a:r>
                      <a:r>
                        <a:rPr lang="uk-U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</a:t>
                      </a:r>
                      <a:endParaRPr lang="uk-UA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924944"/>
            <a:ext cx="5561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Дякуємо за увагу!</a:t>
            </a:r>
            <a:endParaRPr lang="uk-UA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447" y="17121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Документи, які подає вступник </a:t>
            </a:r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до аспірантури (ад'юнктури) </a:t>
            </a:r>
            <a:r>
              <a:rPr lang="uk-U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>
              <a:buFont typeface="Wingdings" panose="05000000000000000000" pitchFamily="2" charset="2"/>
              <a:buChar char="ü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заяву на ім’я ректора університету (для ад'юнктів – рапорт</a:t>
            </a: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;</a:t>
            </a:r>
            <a:endParaRPr 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>
              <a:buFont typeface="Wingdings" panose="05000000000000000000" pitchFamily="2" charset="2"/>
              <a:buChar char="ü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особовий листок з обліку кадрів (для ад’юнктів – службову картку), засвідчений печаткою тієї установи, в якій вступник до аспірантури навчається або працює;</a:t>
            </a:r>
          </a:p>
          <a:p>
            <a:pPr marL="180975" lvl="0" indent="-180975">
              <a:buFont typeface="Wingdings" panose="05000000000000000000" pitchFamily="2" charset="2"/>
              <a:buChar char="ü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2 фотокартки 3x4;</a:t>
            </a:r>
          </a:p>
          <a:p>
            <a:pPr marL="180975" lvl="0" indent="-180975">
              <a:buFont typeface="Wingdings" panose="05000000000000000000" pitchFamily="2" charset="2"/>
              <a:buChar char="ü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список опублікованих наукових праць і винаходів; </a:t>
            </a:r>
            <a:r>
              <a:rPr lang="uk-UA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відбитки опублікованих статей/тез (за наявності), засвідчені заступником декана факультету/директора інституту з наукової роботи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(чи уповноваженою на це особою)  на підставі </a:t>
            </a: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оригіналів;</a:t>
            </a:r>
          </a:p>
          <a:p>
            <a:pPr marL="180975" lvl="0" indent="-180975">
              <a:buFont typeface="Wingdings" panose="05000000000000000000" pitchFamily="2" charset="2"/>
              <a:buChar char="ü"/>
            </a:pP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дослідницьку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пропозицію з обраної </a:t>
            </a: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спеціальності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;</a:t>
            </a:r>
            <a:endParaRPr 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>
              <a:buFont typeface="Wingdings" panose="05000000000000000000" pitchFamily="2" charset="2"/>
              <a:buChar char="ü"/>
            </a:pPr>
            <a:r>
              <a:rPr lang="uk-UA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медичну довідку для осіб з особливими освітніми потребами (за бажанням вступника</a:t>
            </a:r>
            <a:r>
              <a:rPr lang="uk-UA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0975" lvl="0" indent="-180975" algn="just">
              <a:buFont typeface="Wingdings" panose="05000000000000000000" pitchFamily="2" charset="2"/>
              <a:buChar char="ü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засвідчену копію диплома про закінчення вищого навчального закладу. </a:t>
            </a:r>
            <a:r>
              <a:rPr lang="uk-UA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Особа, яка подає до вступу в аспірантуру (ад’юнктуру) диплом, що виданий іноземним вищим навчальним закладом, допускається до вступних випробувань нарівні з іншими особами. Зарахування такого вступника здійснюється в разі успішного складення ним вступних випробувань та прийняття вченою радою факультету/інституту рішення про визнання його диплома. У разі невизнання диплома – вчена рада факультету/інституту надає вступнику обґрунтоване пояснення причин такої відмови</a:t>
            </a:r>
            <a:r>
              <a:rPr lang="uk-UA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0975" lvl="0" indent="-180975">
              <a:buFont typeface="Wingdings" panose="05000000000000000000" pitchFamily="2" charset="2"/>
              <a:buChar char="ü"/>
            </a:pP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рекомендацію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Вченої ради вищого навчального закладу (за наявності);</a:t>
            </a:r>
          </a:p>
          <a:p>
            <a:pPr marL="180975" lvl="0" indent="-180975">
              <a:buFont typeface="Wingdings" panose="05000000000000000000" pitchFamily="2" charset="2"/>
              <a:buChar char="ü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копію довідки про присвоєння ідентифікаційного номера (для осіб, які вступають до аспірантури на денну форму навчання);</a:t>
            </a:r>
            <a:endParaRPr lang="uk-U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>
              <a:buFont typeface="Wingdings" panose="05000000000000000000" pitchFamily="2" charset="2"/>
              <a:buChar char="ü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довідку з постійного місця реєстрації (для осіб, які мають намір проживати в університетському гуртожитку);</a:t>
            </a:r>
            <a:endParaRPr lang="uk-U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>
              <a:buFont typeface="Wingdings" panose="05000000000000000000" pitchFamily="2" charset="2"/>
              <a:buChar char="ü"/>
            </a:pP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міжнародний</a:t>
            </a:r>
            <a:r>
              <a:rPr lang="uk-UA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сертифікат з іноземної мови, який засвідчує рівні В2 – С2 (за наявності)</a:t>
            </a:r>
            <a:r>
              <a:rPr lang="uk-UA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uk-UA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вступу в ад’юнктуру вступники додатково </a:t>
            </a:r>
            <a:r>
              <a:rPr lang="uk-U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подають </a:t>
            </a:r>
            <a:r>
              <a:rPr lang="uk-U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(Наказ </a:t>
            </a:r>
            <a:r>
              <a:rPr lang="uk-UA" sz="1000" dirty="0">
                <a:latin typeface="Arial" panose="020B0604020202020204" pitchFamily="34" charset="0"/>
                <a:cs typeface="Arial" panose="020B0604020202020204" pitchFamily="34" charset="0"/>
              </a:rPr>
              <a:t>Міністерства оборони України від 24.02.2017 № 115 </a:t>
            </a:r>
            <a:r>
              <a:rPr lang="uk-U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рекомендацію з місця </a:t>
            </a: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служби;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службову характеристику;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висновки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відповідних військових рад (атестаційних комісій</a:t>
            </a: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витяг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резерву;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довідку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про штатно-посадову категорію</a:t>
            </a: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1198" y="5464242"/>
            <a:ext cx="45720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Паспорт, диплом про вищу освіту та військовий квиток (посвідчення офіцера), подаються вступниками особисто.</a:t>
            </a:r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879740"/>
            <a:ext cx="427839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документах, які подає вступник,  </a:t>
            </a:r>
          </a:p>
          <a:p>
            <a:pPr lvl="0" algn="ctr"/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трудова книжка не передбачена</a:t>
            </a:r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292" y="3068960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Особа, яка раніше навчалася в аспірантурі (ад’юнктурі)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державним замовленням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і не захистилася або була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відрахована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завчасно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має право на повторний вступ до аспірантури (ад’юнктури)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державним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замовленням лише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умови відшкодування коштів, витрачених на її підготовку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у визначеному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Кабінетом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Міністрів України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3360" y="5373216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(відповідно до постанови Кабінету </a:t>
            </a:r>
            <a:r>
              <a:rPr lang="uk-U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Міністрів </a:t>
            </a:r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України </a:t>
            </a:r>
            <a:r>
              <a:rPr lang="uk-U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658 від 26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серпня 2015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року </a:t>
            </a:r>
          </a:p>
          <a:p>
            <a:pPr lvl="0" algn="ctr"/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«Порядок відшкодування коштів державного або місцевого бюджету, </a:t>
            </a:r>
            <a:endParaRPr lang="uk-UA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uk-U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витрачених </a:t>
            </a:r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на оплату послуг з підготовки фахівців</a:t>
            </a:r>
            <a:r>
              <a:rPr lang="uk-U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endParaRPr lang="uk-UA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320" y="548680"/>
            <a:ext cx="79208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Приймальна комісія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університету допускає вступників до вступних випробувань на підставі поданих (всіх, наведених у переліку, та вчасно) документів і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може відмовити вступнику в допуску до вступних випробувань в аспірантуру/ад’юнктуру в зв’язку з неподанням у встановлений термін документів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визначених Правилами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прийому.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7667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Вступники до аспірантури можуть одночасно подавати документи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вступу до аспірантури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не більше, ніж на дві спеціальності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також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на денну та заочну форми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навчання.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9572" y="155679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Якщо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вступник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до аспірантури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подав документи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дві різні спеціальності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вступні випробування </a:t>
            </a: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складаються на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кожну із обраних спеціальностей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окремо.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0055" y="4437112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 тому випадку, коли вступник до аспірантури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рекомендується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до вступу в аспірантуру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 результатами конкурсу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одразу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за двома спеціальностями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освоювати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освітньо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-наукову програму підготовки доктора філософії в аспірантурі за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рахунок державного замовлення він може лише за однією спеціальністю, </a:t>
            </a: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іншою – на умовах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контракту.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0055" y="285293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У випадку, коли вступник до аспірантури подав документи на різні форми навчання за однією спеціальністю – вступні випробування складаються на одну із обраних форм навчання, </a:t>
            </a: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на іншу –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перезараховуються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0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410" y="1052736"/>
            <a:ext cx="84969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Дослідницька пропозиція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– це науковий текст, підготовлений вступником до аспірантури та ад’юнктури, в якому обґрунтовується тематика майбутнього дисертаційного дослідження, його актуальність, стан розробки у вітчизняній та зарубіжній науці; можливі шляхи розв’язання поставлених задач тощо. </a:t>
            </a: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Вимоги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до дослідницьких пропозицій формують факультети/інститути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відповідно до особливостей кожної обраної вступником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спеціальності, </a:t>
            </a:r>
          </a:p>
          <a:p>
            <a:pPr algn="ctr"/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затверджуються вченими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радами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факультетів/інститутів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 оприлюднюються на сайтах факультетів/інститутів.</a:t>
            </a:r>
          </a:p>
          <a:p>
            <a:pPr algn="ctr"/>
            <a:endParaRPr lang="uk-U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Оцінювання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дослідницької пропозиції </a:t>
            </a:r>
            <a:endParaRPr lang="uk-U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з можливою презентацією її за рішенням факультету/інституту) </a:t>
            </a:r>
            <a:endParaRPr lang="uk-U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відбуватиметься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на вступному іспиті зі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спеціальності як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його складова.</a:t>
            </a:r>
          </a:p>
        </p:txBody>
      </p:sp>
    </p:spTree>
    <p:extLst>
      <p:ext uri="{BB962C8B-B14F-4D97-AF65-F5344CB8AC3E}">
        <p14:creationId xmlns:p14="http://schemas.microsoft.com/office/powerpoint/2010/main" val="1835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5689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Вступники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до аспірантури (ад’юнктури) університету складають вступні іспити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268288">
              <a:buFont typeface="Wingdings" panose="05000000000000000000" pitchFamily="2" charset="2"/>
              <a:buChar char="ü"/>
            </a:pP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зі спеціальності </a:t>
            </a:r>
            <a:endParaRPr lang="uk-U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268288"/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в обсязі стандарту вищої освіти магістра з відповідної спеціальності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61950" lvl="0" indent="268288"/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indent="-285750">
              <a:buFont typeface="Wingdings" panose="05000000000000000000" pitchFamily="2" charset="2"/>
              <a:buChar char="ü"/>
            </a:pP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додаткові вступні випробування (в разі необхідності) для осіб, які вступають до аспірантури/ад’юнктури з іншої галузі знань (спеціальності) ніж та, яка зазначена в їх дипломі магістра (спеціаліста);</a:t>
            </a:r>
          </a:p>
          <a:p>
            <a:pPr marL="361950" lvl="0" indent="268288"/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268288">
              <a:buFont typeface="Wingdings" panose="05000000000000000000" pitchFamily="2" charset="2"/>
              <a:buChar char="ü"/>
            </a:pP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з іноземної мови за програмою, яка відповідає рівню В2 </a:t>
            </a:r>
            <a:endParaRPr lang="uk-U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268288"/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Загальноєвропейських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рекомендацій з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мовної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освіти.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0506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/>
              <a:t> 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Послідовність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складання вступних іспитів до аспірантури/ад’юнктури наступна: </a:t>
            </a:r>
            <a:endParaRPr lang="uk-U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додаткове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випробування (в разі необхідності),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іноземна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мова,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випробування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зі спеціальності.</a:t>
            </a:r>
          </a:p>
        </p:txBody>
      </p:sp>
    </p:spTree>
    <p:extLst>
      <p:ext uri="{BB962C8B-B14F-4D97-AF65-F5344CB8AC3E}">
        <p14:creationId xmlns:p14="http://schemas.microsoft.com/office/powerpoint/2010/main" val="32790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348880"/>
            <a:ext cx="77535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мінімальна позитивна оцінка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, що відповідає рівню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В2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, складає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балів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до протоколу з іноземної мови вноситься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оцінка 0 (нуль)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, якщо вступник </a:t>
            </a: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lvl="0"/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отримав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оцінку нижчу, ніж 60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балів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до протоколу з іноземної мови вноситься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оцінка 1 (один)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, якщо вступник </a:t>
            </a: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lvl="0"/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отримав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60 або більше балів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вступник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, який на вступному іспиті з іноземної мови набрав оцінку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0 (нуль)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вибуває з конкурсного відбору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іспит з іноземної мови зараховується автоматично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, якщо вступник має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міжнародний сертифікат з іноземної мови рівня В2 – С2.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764704"/>
            <a:ext cx="7344816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Вступний іспит з іноземної мови, як кваліфікаційний іспит </a:t>
            </a:r>
          </a:p>
          <a:p>
            <a:pPr lvl="0" algn="ctr">
              <a:lnSpc>
                <a:spcPct val="150000"/>
              </a:lnSpc>
            </a:pP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(крім програм, для яких іноземна мова є фахом), </a:t>
            </a:r>
          </a:p>
          <a:p>
            <a:pPr lvl="0" algn="ctr">
              <a:lnSpc>
                <a:spcPct val="150000"/>
              </a:lnSpc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оцінюється за двобальною шкалою: «склав» / «не склав».  </a:t>
            </a:r>
          </a:p>
        </p:txBody>
      </p:sp>
    </p:spTree>
    <p:extLst>
      <p:ext uri="{BB962C8B-B14F-4D97-AF65-F5344CB8AC3E}">
        <p14:creationId xmlns:p14="http://schemas.microsoft.com/office/powerpoint/2010/main" val="16632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4946</TotalTime>
  <Words>2785</Words>
  <Application>Microsoft Office PowerPoint</Application>
  <PresentationFormat>Экран (4:3)</PresentationFormat>
  <Paragraphs>676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209</cp:revision>
  <cp:lastPrinted>2018-06-27T10:05:37Z</cp:lastPrinted>
  <dcterms:created xsi:type="dcterms:W3CDTF">2015-06-03T06:59:05Z</dcterms:created>
  <dcterms:modified xsi:type="dcterms:W3CDTF">2018-06-27T11:43:24Z</dcterms:modified>
</cp:coreProperties>
</file>