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364" r:id="rId5"/>
    <p:sldId id="303" r:id="rId6"/>
    <p:sldId id="323" r:id="rId7"/>
    <p:sldId id="324" r:id="rId8"/>
    <p:sldId id="325" r:id="rId9"/>
    <p:sldId id="326" r:id="rId10"/>
    <p:sldId id="327" r:id="rId11"/>
    <p:sldId id="330" r:id="rId12"/>
    <p:sldId id="329" r:id="rId13"/>
    <p:sldId id="328" r:id="rId14"/>
    <p:sldId id="261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63" r:id="rId30"/>
    <p:sldId id="345" r:id="rId31"/>
    <p:sldId id="346" r:id="rId32"/>
    <p:sldId id="347" r:id="rId33"/>
    <p:sldId id="348" r:id="rId34"/>
    <p:sldId id="349" r:id="rId35"/>
    <p:sldId id="352" r:id="rId36"/>
    <p:sldId id="351" r:id="rId37"/>
    <p:sldId id="350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2"/>
    <a:srgbClr val="F92672"/>
    <a:srgbClr val="E6F874"/>
    <a:srgbClr val="1D628B"/>
    <a:srgbClr val="F39E11"/>
    <a:srgbClr val="920C3E"/>
    <a:srgbClr val="A6E22D"/>
    <a:srgbClr val="2C3E5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5" autoAdjust="0"/>
    <p:restoredTop sz="94710" autoAdjust="0"/>
  </p:normalViewPr>
  <p:slideViewPr>
    <p:cSldViewPr>
      <p:cViewPr varScale="1">
        <p:scale>
          <a:sx n="94" d="100"/>
          <a:sy n="94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40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57B0E-62D0-4FDD-91AA-FA725162F627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90F6-29AF-4CE0-AF46-2AEEF9185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ED5C-E0F1-4E75-BC10-B0160BC23B3C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5441-8309-4790-8688-2A9C8100F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5441-8309-4790-8688-2A9C8100F8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Autofit/>
          </a:bodyPr>
          <a:lstStyle>
            <a:lvl1pPr>
              <a:defRPr sz="4400">
                <a:solidFill>
                  <a:srgbClr val="1D628B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C3E50"/>
                </a:solidFill>
              </a:defRPr>
            </a:lvl1pPr>
            <a:lvl2pPr>
              <a:defRPr>
                <a:solidFill>
                  <a:srgbClr val="2C3E50"/>
                </a:solidFill>
              </a:defRPr>
            </a:lvl2pPr>
            <a:lvl3pPr>
              <a:defRPr>
                <a:solidFill>
                  <a:srgbClr val="2C3E50"/>
                </a:solidFill>
              </a:defRPr>
            </a:lvl3pPr>
            <a:lvl4pPr>
              <a:defRPr>
                <a:solidFill>
                  <a:srgbClr val="2C3E50"/>
                </a:solidFill>
              </a:defRPr>
            </a:lvl4pPr>
            <a:lvl5pPr>
              <a:defRPr>
                <a:solidFill>
                  <a:srgbClr val="2C3E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FD3A-BC8D-429F-88DF-51EF3913D0A1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B0B5-7FB0-4625-BE0E-CA007D778A0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E:\Социологи\Promedia\left-corn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57827"/>
            <a:ext cx="3063796" cy="1500174"/>
          </a:xfrm>
          <a:prstGeom prst="rect">
            <a:avLst/>
          </a:prstGeom>
          <a:noFill/>
        </p:spPr>
      </p:pic>
      <p:pic>
        <p:nvPicPr>
          <p:cNvPr id="1027" name="Picture 3" descr="E:\Социологи\Promedia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6452" y="6215106"/>
            <a:ext cx="1568028" cy="5714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E:\Kmeans\02c8f1a6feed9d3d0eab4bdfbde380da.jpg"/>
          <p:cNvPicPr>
            <a:picLocks noChangeAspect="1" noChangeArrowheads="1"/>
          </p:cNvPicPr>
          <p:nvPr/>
        </p:nvPicPr>
        <p:blipFill>
          <a:blip r:embed="rId2"/>
          <a:srcRect l="6137" t="10896" r="6591" b="1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71538" y="1142985"/>
            <a:ext cx="4000528" cy="107157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421" y="1142984"/>
            <a:ext cx="3764769" cy="1000133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K-means</a:t>
            </a:r>
            <a:endParaRPr lang="ru-RU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34174"/>
            <a:ext cx="6400800" cy="35241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Київ, 2017</a:t>
            </a:r>
            <a:endParaRPr lang="ru-RU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Picture 2" descr="E:\Социологи\Promedia\left-corner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1079"/>
            <a:ext cx="3071802" cy="1506922"/>
          </a:xfrm>
          <a:prstGeom prst="rect">
            <a:avLst/>
          </a:prstGeom>
          <a:noFill/>
        </p:spPr>
      </p:pic>
      <p:pic>
        <p:nvPicPr>
          <p:cNvPr id="8" name="Picture 3" descr="E:\Социологи\Promedia\logo-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10" y="6215082"/>
            <a:ext cx="1571570" cy="57277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71538" y="2285993"/>
            <a:ext cx="6000792" cy="5000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7318" y="1969442"/>
            <a:ext cx="584357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Теория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и практика применения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0826" y="6380260"/>
            <a:ext cx="2643174" cy="3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6651395" y="6388372"/>
            <a:ext cx="2492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Voronoi</a:t>
            </a:r>
            <a:r>
              <a:rPr lang="en-US" sz="1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 Shelf by Marc </a:t>
            </a:r>
            <a:r>
              <a:rPr lang="en-US" sz="1400" dirty="0" err="1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Newson</a:t>
            </a:r>
            <a:endParaRPr lang="ru-RU" sz="1400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19702" y="6380260"/>
            <a:ext cx="324000" cy="324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/>
          <p:cNvSpPr/>
          <p:nvPr/>
        </p:nvSpPr>
        <p:spPr>
          <a:xfrm>
            <a:off x="6357950" y="64162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6286512" y="635795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 Light" pitchFamily="34" charset="0"/>
                <a:cs typeface="Segoe UI Light" pitchFamily="34" charset="0"/>
              </a:rPr>
              <a:t>©</a:t>
            </a:r>
            <a:endParaRPr lang="ru-RU" b="1" dirty="0"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357298"/>
            <a:ext cx="810297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Метод К-средних позволяет строить так 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называемые</a:t>
            </a:r>
            <a:br>
              <a:rPr lang="ru-RU" sz="2000" dirty="0" smtClean="0">
                <a:latin typeface="Segoe UI Light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эмпирические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классификации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, в основе которых лежит количественная обработка опытных данных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.</a:t>
            </a:r>
          </a:p>
          <a:p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Цель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кластерного анализа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заключается в нахождении существующих в данных структур — кластеров. При этом объекты в каждом кластере должны быть максимально схожи между собой и отличаться от объектов в других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кластерах.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56322" name="Picture 2" descr="E:\Kmeans\klaster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19550"/>
            <a:ext cx="4286250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00694" y="2643182"/>
            <a:ext cx="307183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 smtClean="0">
                <a:latin typeface="Segoe UI Light" pitchFamily="34" charset="0"/>
                <a:cs typeface="Segoe UI Light" pitchFamily="34" charset="0"/>
              </a:rPr>
              <a:t>Метод К-средних </a:t>
            </a:r>
            <a:r>
              <a:rPr lang="ru-RU" sz="2800" dirty="0" smtClean="0">
                <a:latin typeface="Segoe UI Light" pitchFamily="34" charset="0"/>
                <a:cs typeface="Segoe UI Light" pitchFamily="34" charset="0"/>
              </a:rPr>
              <a:t>является одним из методов классификации </a:t>
            </a:r>
            <a:r>
              <a:rPr lang="ru-RU" sz="28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без учителя</a:t>
            </a:r>
            <a:endParaRPr lang="ru-RU" sz="28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58370" name="Picture 2" descr="E:\Kmeans\no teac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500174"/>
            <a:ext cx="8102974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Для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эксплораторного анализа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 и построения классификаций в исследовательской практике и интеллектуальном анализе данных.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Для 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редукции (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уменьшения сложности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) данных.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Как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начальный шаг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 для более сложных в вычислительном плане алгоритмов, который дает приблизительное разделение данных как новые начальные точки (уменьшение зашумления в наборе данных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).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Segoe UI Light" pitchFamily="34" charset="0"/>
              <a:cs typeface="Segoe UI Light" pitchFamily="34" charset="0"/>
            </a:endParaRPr>
          </a:p>
          <a:p>
            <a:endParaRPr lang="ru-RU" sz="2000" dirty="0" smtClean="0">
              <a:latin typeface="Segoe UI Light" pitchFamily="34" charset="0"/>
              <a:cs typeface="Segoe UI Light" pitchFamily="34" charset="0"/>
            </a:endParaRPr>
          </a:p>
          <a:p>
            <a:pPr algn="r"/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Л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. Мориссетт и С. 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Картье</a:t>
            </a:r>
            <a:endParaRPr lang="uk-UA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История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488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метода К-средних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8662" y="1572851"/>
            <a:ext cx="5572164" cy="856017"/>
            <a:chOff x="928662" y="1928802"/>
            <a:chExt cx="5572164" cy="856017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3214678" y="2035339"/>
              <a:ext cx="3286148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2000" dirty="0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Robert Tryon</a:t>
              </a:r>
            </a:p>
            <a:p>
              <a:r>
                <a:rPr lang="en-US" sz="2000" dirty="0" smtClean="0">
                  <a:latin typeface="Segoe UI Light" pitchFamily="34" charset="0"/>
                  <a:cs typeface="Segoe UI Light" pitchFamily="34" charset="0"/>
                </a:rPr>
                <a:t>Cluster analysis</a:t>
              </a:r>
              <a:endParaRPr lang="ru-RU" sz="2000" dirty="0"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  <p:pic>
          <p:nvPicPr>
            <p:cNvPr id="57346" name="Picture 2" descr="E:\Kmeans\robert_choate_tryon_-_oss_r__a_divisi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85" y="1928802"/>
              <a:ext cx="854170" cy="856017"/>
            </a:xfrm>
            <a:prstGeom prst="rect">
              <a:avLst/>
            </a:prstGeom>
            <a:noFill/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928662" y="2035339"/>
              <a:ext cx="1285884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3600" dirty="0" smtClean="0">
                  <a:solidFill>
                    <a:srgbClr val="1D628B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1939</a:t>
              </a:r>
              <a:endParaRPr lang="ru-RU" sz="2000" dirty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8662" y="3860917"/>
            <a:ext cx="7572428" cy="854170"/>
            <a:chOff x="928662" y="3000372"/>
            <a:chExt cx="7572428" cy="854170"/>
          </a:xfrm>
        </p:grpSpPr>
        <p:pic>
          <p:nvPicPr>
            <p:cNvPr id="57348" name="Picture 4" descr="E:\Kmeans\macqueen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3000372"/>
              <a:ext cx="857256" cy="854170"/>
            </a:xfrm>
            <a:prstGeom prst="rect">
              <a:avLst/>
            </a:prstGeom>
            <a:noFill/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3214678" y="3105986"/>
              <a:ext cx="5286412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2000" dirty="0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James </a:t>
              </a:r>
              <a:r>
                <a:rPr lang="en-US" sz="2000" dirty="0" err="1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MacQueen</a:t>
              </a:r>
              <a:endParaRPr lang="en-US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  <a:p>
              <a:r>
                <a:rPr lang="en-US" sz="2000" dirty="0" smtClean="0">
                  <a:latin typeface="Segoe UI Light" pitchFamily="34" charset="0"/>
                  <a:cs typeface="Segoe UI Light" pitchFamily="34" charset="0"/>
                </a:rPr>
                <a:t>Some methods for classification and analysis of multivariate observations</a:t>
              </a:r>
              <a:endParaRPr lang="ru-RU" sz="2000" dirty="0"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928662" y="3105986"/>
              <a:ext cx="1285884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3600" dirty="0" smtClean="0">
                  <a:solidFill>
                    <a:srgbClr val="1D628B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1967</a:t>
              </a:r>
              <a:endParaRPr lang="ru-RU" sz="2000" dirty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8662" y="2718113"/>
            <a:ext cx="7500990" cy="853559"/>
            <a:chOff x="928662" y="4143380"/>
            <a:chExt cx="7500990" cy="853559"/>
          </a:xfrm>
        </p:grpSpPr>
        <p:pic>
          <p:nvPicPr>
            <p:cNvPr id="8" name="Picture 3" descr="E:\Kmeans\an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7505" y="4143380"/>
              <a:ext cx="854213" cy="853559"/>
            </a:xfrm>
            <a:prstGeom prst="rect">
              <a:avLst/>
            </a:prstGeom>
            <a:noFill/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3214678" y="4248688"/>
              <a:ext cx="5214974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2000" dirty="0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Edward </a:t>
              </a:r>
              <a:r>
                <a:rPr lang="en-US" sz="2000" dirty="0" err="1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Forgy</a:t>
              </a:r>
              <a:endParaRPr lang="en-US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  <a:p>
              <a:r>
                <a:rPr lang="en-US" sz="2000" dirty="0" smtClean="0">
                  <a:latin typeface="Segoe UI Light" pitchFamily="34" charset="0"/>
                  <a:cs typeface="Segoe UI Light" pitchFamily="34" charset="0"/>
                </a:rPr>
                <a:t>Cluster analysis of multivariate data: efficiency versus interpretability of classifications</a:t>
              </a:r>
              <a:endParaRPr lang="ru-RU" sz="2000" dirty="0"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928662" y="4248688"/>
              <a:ext cx="1285884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3600" dirty="0" smtClean="0">
                  <a:solidFill>
                    <a:srgbClr val="1D628B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1965</a:t>
              </a:r>
              <a:endParaRPr lang="ru-RU" sz="2000" dirty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8662" y="5004333"/>
            <a:ext cx="6858048" cy="853559"/>
            <a:chOff x="928662" y="5214950"/>
            <a:chExt cx="6858048" cy="853559"/>
          </a:xfrm>
        </p:grpSpPr>
        <p:pic>
          <p:nvPicPr>
            <p:cNvPr id="57347" name="Picture 3" descr="E:\Kmeans\an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5214950"/>
              <a:ext cx="854213" cy="853559"/>
            </a:xfrm>
            <a:prstGeom prst="rect">
              <a:avLst/>
            </a:prstGeom>
            <a:noFill/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>
              <a:off x="3214678" y="5320258"/>
              <a:ext cx="4572032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2000" dirty="0" smtClean="0"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Stuart Lloyd</a:t>
              </a:r>
            </a:p>
            <a:p>
              <a:r>
                <a:rPr lang="en-US" sz="2000" dirty="0" smtClean="0">
                  <a:latin typeface="Segoe UI Light" pitchFamily="34" charset="0"/>
                  <a:cs typeface="Segoe UI Light" pitchFamily="34" charset="0"/>
                </a:rPr>
                <a:t>Least square quantization in PCM</a:t>
              </a:r>
              <a:endParaRPr lang="ru-RU" sz="2000" dirty="0"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28662" y="5320258"/>
              <a:ext cx="1285884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en-US" sz="3600" dirty="0" smtClean="0">
                  <a:solidFill>
                    <a:srgbClr val="1D628B"/>
                  </a:solidFill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1982</a:t>
              </a:r>
              <a:endParaRPr lang="ru-RU" sz="2000" dirty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E:\Kmeans\Plots\plot1\Rplot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1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Представим, что у нас есть ряд объектов многомерном пространстве</a:t>
            </a:r>
            <a:endParaRPr lang="ru-RU" sz="20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k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;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n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50</a:t>
            </a: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x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k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50 ,2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y 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k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50, 3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for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row in 1: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nrow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{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data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rbind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x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n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data[row, ]$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0.3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</a:t>
            </a: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y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n, data[row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]$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0.3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}</a:t>
            </a: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ggplot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 = x, y = 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geom_point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color =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'#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777777'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theme_bw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endParaRPr lang="en-US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Kmeans\Plots\plot1\Rplot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</p:txBody>
      </p:sp>
      <p:sp>
        <p:nvSpPr>
          <p:cNvPr id="9" name="Oval 8"/>
          <p:cNvSpPr/>
          <p:nvPr/>
        </p:nvSpPr>
        <p:spPr>
          <a:xfrm>
            <a:off x="428596" y="2357430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1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Kmeans\Plots\plot1\Rplot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Каждая точка назначается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ближайшему центру кластеров.</a:t>
            </a:r>
          </a:p>
        </p:txBody>
      </p:sp>
      <p:sp>
        <p:nvSpPr>
          <p:cNvPr id="7" name="Oval 6"/>
          <p:cNvSpPr/>
          <p:nvPr/>
        </p:nvSpPr>
        <p:spPr>
          <a:xfrm>
            <a:off x="428596" y="2928934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Kmeans\Plots\plot1\Rplot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Каждая точка назначается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ближайшему центру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Пересчитываются центры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кластеров, используя текущее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распределение кластеров.</a:t>
            </a:r>
          </a:p>
        </p:txBody>
      </p:sp>
      <p:sp>
        <p:nvSpPr>
          <p:cNvPr id="7" name="Oval 6"/>
          <p:cNvSpPr/>
          <p:nvPr/>
        </p:nvSpPr>
        <p:spPr>
          <a:xfrm>
            <a:off x="428596" y="3500438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Kmeans\Plots\plot1\Rplot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Каждая точка назначается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ближайшему центру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Пересчитываются центры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кластеров, используя текущее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распределение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Если критерий сходимости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 удовлетворен, то идет возврат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ко второму шагу. 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8596" y="4429132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Kmeans\Plots\plot1\Rplot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Каждая точка назначается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ближайшему центру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Пересчитываются центры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кластеров, используя текущее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распределение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Если критерий сходимости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 удовлетворен, то идет возврат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ко второму шагу. 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8596" y="2928934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642918"/>
            <a:ext cx="3400420" cy="1143000"/>
          </a:xfrm>
        </p:spPr>
        <p:txBody>
          <a:bodyPr/>
          <a:lstStyle/>
          <a:p>
            <a:r>
              <a:rPr lang="uk-UA" dirty="0" smtClean="0"/>
              <a:t>Кирилл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1582703"/>
            <a:ext cx="5214974" cy="857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Директор аналитического департамента</a:t>
            </a:r>
            <a:endParaRPr lang="ru-RU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00736" y="654016"/>
            <a:ext cx="340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Захаров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14356"/>
            <a:ext cx="1928793" cy="1714512"/>
          </a:xfrm>
          <a:prstGeom prst="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1205703" y="428604"/>
            <a:ext cx="2232000" cy="223200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Социологи\pics\1932272_10208046544343078_3965507751740247438_n.jpg"/>
          <p:cNvPicPr>
            <a:picLocks noChangeAspect="1" noChangeArrowheads="1"/>
          </p:cNvPicPr>
          <p:nvPr/>
        </p:nvPicPr>
        <p:blipFill>
          <a:blip r:embed="rId2"/>
          <a:srcRect l="13418" b="12936"/>
          <a:stretch>
            <a:fillRect/>
          </a:stretch>
        </p:blipFill>
        <p:spPr bwMode="auto">
          <a:xfrm>
            <a:off x="1288743" y="500042"/>
            <a:ext cx="2065920" cy="2071702"/>
          </a:xfrm>
          <a:prstGeom prst="ellipse">
            <a:avLst/>
          </a:prstGeom>
          <a:noFill/>
        </p:spPr>
      </p:pic>
      <p:pic>
        <p:nvPicPr>
          <p:cNvPr id="1027" name="Picture 3" descr="E:\Социологи\Promedia\ap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967" y="2929751"/>
            <a:ext cx="654049" cy="654050"/>
          </a:xfrm>
          <a:prstGeom prst="rect">
            <a:avLst/>
          </a:prstGeom>
          <a:noFill/>
        </p:spPr>
      </p:pic>
      <p:pic>
        <p:nvPicPr>
          <p:cNvPr id="1028" name="Picture 4" descr="E:\Социологи\Promedia\experie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496"/>
            <a:ext cx="725488" cy="719137"/>
          </a:xfrm>
          <a:prstGeom prst="rect">
            <a:avLst/>
          </a:prstGeom>
          <a:noFill/>
        </p:spPr>
      </p:pic>
      <p:pic>
        <p:nvPicPr>
          <p:cNvPr id="1029" name="Picture 5" descr="E:\Социологи\Promedia\lan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943" y="4724414"/>
            <a:ext cx="725487" cy="633412"/>
          </a:xfrm>
          <a:prstGeom prst="rect">
            <a:avLst/>
          </a:prstGeom>
          <a:noFill/>
        </p:spPr>
      </p:pic>
      <p:pic>
        <p:nvPicPr>
          <p:cNvPr id="1030" name="Picture 6" descr="E:\Социологи\Promedia\soci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971765"/>
            <a:ext cx="785818" cy="600111"/>
          </a:xfrm>
          <a:prstGeom prst="rect">
            <a:avLst/>
          </a:prstGeom>
          <a:noFill/>
        </p:spPr>
      </p:pic>
      <p:pic>
        <p:nvPicPr>
          <p:cNvPr id="1031" name="Picture 7" descr="E:\Социологи\Promedia\training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8586" y="4643446"/>
            <a:ext cx="725488" cy="688975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71472" y="4143380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dirty="0" smtClean="0">
                <a:solidFill>
                  <a:srgbClr val="2C3E50"/>
                </a:solidFill>
              </a:rPr>
              <a:t>лет опыта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работы</a:t>
            </a:r>
            <a:r>
              <a:rPr lang="uk-UA" sz="2400" dirty="0" smtClean="0">
                <a:solidFill>
                  <a:srgbClr val="2C3E50"/>
                </a:solidFill>
              </a:rPr>
              <a:t> с данными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71868" y="4143380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разработанных приложений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643702" y="4143380"/>
            <a:ext cx="207167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социологических</a:t>
            </a:r>
            <a:r>
              <a:rPr kumimoji="0" lang="uk-UA" sz="19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uk-UA" sz="19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19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исследований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00232" y="5929330"/>
            <a:ext cx="228601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языка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программирования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72098" y="5929330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тренингов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разным вопросам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42910" y="3571876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solidFill>
                  <a:srgbClr val="F39E1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8+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39E11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71868" y="3571876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solidFill>
                  <a:srgbClr val="F39E1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39E11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643734" y="3571876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solidFill>
                  <a:srgbClr val="F39E1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100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39E11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071670" y="5357826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E11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39E11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072066" y="5357826"/>
            <a:ext cx="214310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solidFill>
                  <a:srgbClr val="F39E1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200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39E11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Kmeans\Plots\plot1\Rplot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Каждая точка назначается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ближайшему центру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Пересчитываются центры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кластеров, используя текущее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распределение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Если критерий сходимости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 удовлетворен, то идет возврат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ко второму шагу. 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8596" y="3500438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8596" y="4429132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E:\Kmeans\Plots\plot1\Rplot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1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общем виде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смысл алгоритма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метода К-средних заключается в реализации следующих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шагов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554" y="2285992"/>
            <a:ext cx="8102974" cy="2786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Случайным образом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выбираются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 кластерных центров.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Каждая точка назначается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ближайшему центру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Пересчитываются центры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кластеров, используя текущее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распределение кластеров.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Если критерий сходимости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 удовлетворен, то идет возврат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ко второму шагу. 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8596" y="2928934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pPr algn="l"/>
            <a:r>
              <a:rPr lang="uk-UA" dirty="0" smtClean="0"/>
              <a:t>Как работает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5768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Для расчетов расстояний между объектами чаще всего используется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эвклидово расстояние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65539" name="Picture 3" descr="E:\Kmeans\Euclidean_dist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71678"/>
            <a:ext cx="504825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/>
          <a:lstStyle/>
          <a:p>
            <a:pPr algn="l"/>
            <a:r>
              <a:rPr lang="uk-UA" dirty="0" smtClean="0"/>
              <a:t>Специфика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29058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алгоритмов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На практике используются различные разновидности алгоритмов: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86116" y="2000240"/>
            <a:ext cx="5500726" cy="928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Серийная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модель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центроид (использует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все объекты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одновременно). Начальные центроиды выбираются случайно их всех объектов.</a:t>
            </a:r>
            <a:endParaRPr lang="ru-RU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2071678"/>
            <a:ext cx="2714644" cy="357190"/>
          </a:xfrm>
          <a:prstGeom prst="round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Ллойда-Форджи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596" y="5000636"/>
            <a:ext cx="2714644" cy="357190"/>
          </a:xfrm>
          <a:prstGeom prst="round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Хартигана-Вонга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596" y="3000372"/>
            <a:ext cx="2714644" cy="357190"/>
          </a:xfrm>
          <a:prstGeom prst="round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Случайного деления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596" y="3929066"/>
            <a:ext cx="2714644" cy="357190"/>
          </a:xfrm>
          <a:prstGeom prst="round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МакКуина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86116" y="2928934"/>
            <a:ext cx="5500726" cy="857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Исходные кластеры формируются случайным образом и из такой кластеризации рассчитываются начальные центроиды</a:t>
            </a:r>
            <a:endParaRPr lang="ru-RU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86116" y="3857628"/>
            <a:ext cx="5500726" cy="857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Метод «бегущих средних».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Центроиды пересчитываются после добавления каждого нового объекта.</a:t>
            </a:r>
            <a:endParaRPr lang="ru-RU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86116" y="4929198"/>
            <a:ext cx="5500726" cy="857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Критерий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сходимости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– минимальное </a:t>
            </a:r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значение внутригрупповой дисперсии кластеров.  </a:t>
            </a:r>
            <a:endParaRPr lang="ru-RU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pPr algn="l"/>
            <a:r>
              <a:rPr lang="uk-UA" dirty="0" smtClean="0"/>
              <a:t>Премущества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3438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14480" y="1785926"/>
            <a:ext cx="39595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Простота алгоритма</a:t>
            </a:r>
            <a:endParaRPr lang="ru-RU" sz="24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66562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81" y="1714488"/>
            <a:ext cx="500066" cy="500066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14480" y="2619369"/>
            <a:ext cx="542928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 </a:t>
            </a:r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требует вычисления и хранения матрицы расстояний</a:t>
            </a:r>
            <a:endParaRPr lang="ru-RU" sz="24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14480" y="3452812"/>
            <a:ext cx="464347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Возможность </a:t>
            </a:r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параллелизации</a:t>
            </a:r>
            <a:endParaRPr lang="ru-RU" sz="24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14480" y="4286256"/>
            <a:ext cx="571504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Л</a:t>
            </a:r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инейная </a:t>
            </a:r>
            <a:r>
              <a:rPr lang="ru-RU" sz="24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пространственная и временная сложность</a:t>
            </a:r>
            <a:endParaRPr lang="ru-RU" sz="24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19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81" y="2571744"/>
            <a:ext cx="500066" cy="500066"/>
          </a:xfrm>
          <a:prstGeom prst="rect">
            <a:avLst/>
          </a:prstGeom>
          <a:noFill/>
        </p:spPr>
      </p:pic>
      <p:pic>
        <p:nvPicPr>
          <p:cNvPr id="20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81" y="3429000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81" y="4286256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pPr algn="l"/>
            <a:r>
              <a:rPr lang="uk-UA" dirty="0" smtClean="0"/>
              <a:t>Недостатки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49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14480" y="1571612"/>
            <a:ext cx="65008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Метод 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всегда 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сходится,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но может привести к нахождению локального минимума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66562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2241" y="1571612"/>
            <a:ext cx="500066" cy="500066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14480" y="2571744"/>
            <a:ext cx="700092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алгоритме Маккуина и Харигана и Вонга — решение чувствительно к порядку, в котором предъявляются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точки, а при случайном выборе начальных точек могут создаваться пустые кластеры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14480" y="3571876"/>
            <a:ext cx="657229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ыбор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различных начальных центров приводит к различным решениям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14480" y="4286256"/>
            <a:ext cx="571504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Алгоритмы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чувствительны к выбросам и зашумленным данным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13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2240" y="2643182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2240" y="3571876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2240" y="4357694"/>
            <a:ext cx="500066" cy="500066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714480" y="5072074"/>
            <a:ext cx="65008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Метод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стремится создать кластеры равного размера, даже если это неоптимально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23" name="Picture 2" descr="E:\Kmeans\002-li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2241" y="5143512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pPr algn="l"/>
            <a:r>
              <a:rPr lang="uk-UA" dirty="0" smtClean="0"/>
              <a:t>Недостатки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49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67586" name="Picture 2" descr="E:\Kmeans\Plots\plot1\Rplot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39" y="2143116"/>
            <a:ext cx="4107685" cy="3286148"/>
          </a:xfrm>
          <a:prstGeom prst="rect">
            <a:avLst/>
          </a:prstGeom>
          <a:noFill/>
        </p:spPr>
      </p:pic>
      <p:pic>
        <p:nvPicPr>
          <p:cNvPr id="67587" name="Picture 3" descr="E:\Kmeans\Plots\plot1\Rplot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157" y="2143116"/>
            <a:ext cx="4107685" cy="328614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71472" y="1500174"/>
            <a:ext cx="3857652" cy="4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2910" y="1571612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;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clusters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centers = 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29190" y="1500174"/>
            <a:ext cx="3857652" cy="4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00628" y="1571612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;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clusters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centers = 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85984" y="5572140"/>
            <a:ext cx="65008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Разные начальные центры кластеров приводят к разным решениям. Решения могут быть неопитмальны.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E:\Kmeans\Plots\plot1\Rplot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108500" cy="3286800"/>
          </a:xfrm>
          <a:prstGeom prst="rect">
            <a:avLst/>
          </a:prstGeom>
          <a:noFill/>
        </p:spPr>
      </p:pic>
      <p:pic>
        <p:nvPicPr>
          <p:cNvPr id="68610" name="Picture 2" descr="E:\Kmeans\Plots\plot1\Rplot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4108501" cy="328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/>
          <a:lstStyle/>
          <a:p>
            <a:pPr algn="l"/>
            <a:r>
              <a:rPr lang="uk-UA" dirty="0" smtClean="0"/>
              <a:t>Недостатки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0496" y="274638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85984" y="5715016"/>
            <a:ext cx="65008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Равноразмерные кластеры неоптимальны. </a:t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Кластерный анализ выдаст результат даже в случае отстутсвия реальных кластеров.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uk-UA" dirty="0" smtClean="0"/>
              <a:t>Этапы применения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3636" y="274638"/>
            <a:ext cx="2786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8F8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391" y="1571612"/>
            <a:ext cx="6575048" cy="39140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E:\Kmean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61399"/>
            <a:ext cx="3096829" cy="28966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uk-UA" dirty="0" smtClean="0"/>
              <a:t>Этапы применения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3636" y="274638"/>
            <a:ext cx="2786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К-средних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2910" y="2285992"/>
            <a:ext cx="800105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Планирование необходимого размера выборки.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Выбор числа кластеров.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Проведение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эксплораторного анализа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данных, предварительная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подготовка данных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при необходимости.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Выбор программного обеспечения для вычисления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результатов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анализа.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Оценка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надежности и валидности кластерных решений.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910" y="1857364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1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2910" y="2357430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2910" y="2857496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2910" y="3571876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2910" y="4357694"/>
            <a:ext cx="357190" cy="357190"/>
          </a:xfrm>
          <a:prstGeom prst="ellipse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5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pPr algn="l"/>
            <a:r>
              <a:rPr lang="uk-UA" dirty="0" smtClean="0">
                <a:latin typeface="Segoe UI Light" pitchFamily="34" charset="0"/>
                <a:cs typeface="Segoe UI Light" pitchFamily="34" charset="0"/>
              </a:rPr>
              <a:t>Что будем</a:t>
            </a:r>
            <a:endParaRPr lang="ru-RU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14612" y="274638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обсуждать?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43174" y="2714620"/>
            <a:ext cx="41434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400" dirty="0" smtClean="0">
                <a:solidFill>
                  <a:srgbClr val="2C3E50"/>
                </a:solidFill>
              </a:rPr>
              <a:t>Как работает метод К-средних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5984" y="2143116"/>
            <a:ext cx="492922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400" dirty="0" smtClean="0">
                <a:solidFill>
                  <a:srgbClr val="2C3E50"/>
                </a:solidFill>
              </a:rPr>
              <a:t>История метода К-средних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57356" y="1571612"/>
            <a:ext cx="492922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Назначение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кластерного анализа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00396" y="3286124"/>
            <a:ext cx="507209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различных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алгоритмов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14710" y="3857628"/>
            <a:ext cx="557216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Преимущества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недостатки метода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43174" y="4429132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2C3E50"/>
                </a:solidFill>
              </a:rPr>
              <a:t>Основные этапы работы с методом К-средних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43108" y="5000636"/>
            <a:ext cx="707236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2C3E50"/>
                </a:solidFill>
              </a:rPr>
              <a:t>Особенности статистического вывода при применении метода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 descr="E:\Kmean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347635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uk-UA" dirty="0" smtClean="0"/>
              <a:t>Размер выборки</a:t>
            </a:r>
            <a:endParaRPr lang="ru-RU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034" y="1142984"/>
            <a:ext cx="800105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существует общепринятых правил в отношении минимально необходимого размера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выборки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А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. К. Форман рекомендует размер выборки не менее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2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^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k</a:t>
            </a:r>
            <a:endParaRPr lang="en-US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редпочтительный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размер выборки должен составлять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5·2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^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k.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0658" name="Picture 2" descr="E:\Kmeans\samplesiz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2999" y="2571744"/>
            <a:ext cx="6463711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uk-UA" dirty="0" smtClean="0"/>
              <a:t>Число кластеров</a:t>
            </a:r>
            <a:endParaRPr lang="ru-RU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034" y="1142984"/>
            <a:ext cx="800105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Кластеры можно выделить: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основе предварительной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информации;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эмпирическим путем;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визуально определить число кластеров.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1682" name="Picture 2" descr="E:\Kmeans\clustersiz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1648" y="2778767"/>
            <a:ext cx="6029310" cy="38649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E:\Kmeans\Plots\plot1\Rplot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4018500" cy="32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wss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&lt;-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nrow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-1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*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apply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data,2,var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for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i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in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2:15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wss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i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]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&lt;-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centers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i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$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withinss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ggplot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wss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=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wss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index = 1: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length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wss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index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wss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group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geom_line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r>
              <a:rPr lang="ru-RU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+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geom_point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theme_bw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0034" y="1357298"/>
            <a:ext cx="80010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Критерий «каменистой осыпи»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uk-UA" dirty="0" smtClean="0"/>
              <a:t>Число кластеров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00034" y="1357298"/>
            <a:ext cx="8001056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Другие варианты в 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R: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Проведение иерархического кластерного анализа (</a:t>
            </a:r>
            <a:r>
              <a:rPr lang="en-US" sz="2000" dirty="0" err="1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hclust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)</a:t>
            </a:r>
            <a:endParaRPr lang="uk-UA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Использование 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BIC-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критерия (</a:t>
            </a:r>
            <a:r>
              <a:rPr lang="en-US" sz="2000" dirty="0" err="1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Mclust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Более 30 различных индексов в пакете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2000" dirty="0" err="1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NbClust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3730" name="Picture 2" descr="E:\Kmeans\R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540000" cy="19685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pPr algn="l"/>
            <a:r>
              <a:rPr lang="uk-UA" dirty="0" smtClean="0"/>
              <a:t>Число кластеров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Предварительное </a:t>
            </a:r>
            <a:r>
              <a:rPr lang="uk-UA" sz="4000" dirty="0" smtClean="0"/>
              <a:t>преобразование данных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034" y="1643050"/>
            <a:ext cx="8001056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Использование </a:t>
            </a:r>
            <a:r>
              <a:rPr lang="uk-UA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эвклидова расстояния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имеет смысл, когда: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наблюдения берутся из генеральных совокупностей, имеющих многомерное нормально распределение, переменные взаимно независимы и имеют равные дисперсии;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переменные однородны по своему физическому смыслу и одинаково важны для классификации;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все переменные имеют одинаковые единицы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измерения.</a:t>
            </a:r>
          </a:p>
        </p:txBody>
      </p:sp>
      <p:pic>
        <p:nvPicPr>
          <p:cNvPr id="74755" name="Picture 3" descr="E:\Kmeans\exclam.jpeg"/>
          <p:cNvPicPr>
            <a:picLocks noChangeAspect="1" noChangeArrowheads="1"/>
          </p:cNvPicPr>
          <p:nvPr/>
        </p:nvPicPr>
        <p:blipFill>
          <a:blip r:embed="rId3"/>
          <a:srcRect l="27517" r="30201"/>
          <a:stretch>
            <a:fillRect/>
          </a:stretch>
        </p:blipFill>
        <p:spPr bwMode="auto">
          <a:xfrm>
            <a:off x="7286644" y="4429132"/>
            <a:ext cx="1500198" cy="21288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Предварительное</a:t>
            </a:r>
            <a:r>
              <a:rPr lang="uk-UA" sz="4000" dirty="0" smtClean="0"/>
              <a:t> преобразование данных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034" y="1643050"/>
            <a:ext cx="8001056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Что следует сделать?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Принять решение об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исключении из объектов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/>
            </a:r>
            <a:b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явных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выбросов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(в том числе многомерных выбросов) в случае их наличия;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Стандартизация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или взвешивание данных для обеспечения «одинаковых» единиц измерения;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Работа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коррелированными переменными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— отбор переменных для анализа или применение редукции данных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.</a:t>
            </a:r>
          </a:p>
        </p:txBody>
      </p:sp>
      <p:pic>
        <p:nvPicPr>
          <p:cNvPr id="76802" name="Picture 2" descr="E:\Kmeans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86322"/>
            <a:ext cx="1571636" cy="16304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:\Kmeans\Plots\plot1\Rplot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/>
              <a:t>Предварительное преобразование данных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data1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endParaRPr lang="ru-RU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1000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 y 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1000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*5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data2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endParaRPr lang="ru-RU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1000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+ 5, y 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1000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*5)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as.data.frame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rbind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data1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clusters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centers = 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endParaRPr lang="en-US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:\Kmeans\Plots\plot1\Rplot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Предварительное</a:t>
            </a:r>
            <a:r>
              <a:rPr lang="uk-UA" sz="4000" dirty="0" smtClean="0"/>
              <a:t> преобразование данных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&lt;-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scale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endParaRPr lang="en-US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clusters &lt;-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centers = 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endParaRPr lang="en-US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Предварительное </a:t>
            </a:r>
            <a:r>
              <a:rPr lang="uk-UA" sz="4000" dirty="0" smtClean="0"/>
              <a:t>преобразование данных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034" y="1857364"/>
            <a:ext cx="8001056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Почему следует быть осторожными с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кластерами на факторах?</a:t>
            </a:r>
            <a:endParaRPr lang="ru-RU" sz="2000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Нет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никаких гарантий, что в следующем наборе данных повторится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полученная структура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компонент;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Происходит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потеря исходной дисперсии данных, что может вести к искажению решения;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Устранение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групп переменных с малыми нагрузками может привести к потере важной информации о нишевых сегментах данных;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интерпретация кластерных решений может быть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затруднена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Выбор</a:t>
            </a:r>
            <a:r>
              <a:rPr lang="uk-UA" sz="4000" dirty="0" smtClean="0"/>
              <a:t> начальных центров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28992" y="2214554"/>
            <a:ext cx="5429288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Для избежания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неоптимальной кластеризации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возможны такие варианты: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назначать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центры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на основе существующих знаний и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теорий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использовать </a:t>
            </a:r>
            <a:r>
              <a:rPr lang="ru-RU" sz="200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центры иерархической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кластеризации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ограничивать выбор начальных центров участками с высокой плотностью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данных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«переопределять» начальные центры при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помощи бутстрепа;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провести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большое количество случайных разбиений (более 5000) на К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групп и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выбрать итоговое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решение (</a:t>
            </a:r>
            <a:r>
              <a:rPr lang="en-US" sz="2000" dirty="0" err="1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nstart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)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7826" name="Picture 2" descr="E:\Kmeans\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84458"/>
            <a:ext cx="2786062" cy="21731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pPr algn="l"/>
            <a:r>
              <a:rPr lang="uk-UA" dirty="0" smtClean="0">
                <a:latin typeface="Segoe UI Light" pitchFamily="34" charset="0"/>
                <a:cs typeface="Segoe UI Light" pitchFamily="34" charset="0"/>
              </a:rPr>
              <a:t>Где</a:t>
            </a:r>
            <a:endParaRPr lang="ru-RU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266" y="274638"/>
            <a:ext cx="4186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628B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почитать?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71472" y="1785926"/>
            <a:ext cx="77153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Zakharov</a:t>
            </a:r>
            <a:r>
              <a:rPr lang="en-US" sz="2400" baseline="0" dirty="0" smtClean="0">
                <a:solidFill>
                  <a:srgbClr val="2C3E5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,</a:t>
            </a:r>
            <a:r>
              <a:rPr lang="en-US" sz="2400" dirty="0" smtClean="0">
                <a:solidFill>
                  <a:srgbClr val="2C3E5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K.</a:t>
            </a:r>
            <a:r>
              <a:rPr lang="en-US" sz="2400" dirty="0" smtClean="0">
                <a:solidFill>
                  <a:srgbClr val="2C3E50"/>
                </a:solidFill>
              </a:rPr>
              <a:t> (2016). </a:t>
            </a:r>
            <a:br>
              <a:rPr lang="en-US" sz="2400" dirty="0" smtClean="0">
                <a:solidFill>
                  <a:srgbClr val="2C3E50"/>
                </a:solidFill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k-means clustering in psychological studies. The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Quantative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Methods for Psychology, 12(2), 87-100,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doi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10.20982/tqmp.12.2.p087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4" name="Picture 2" descr="E:\Kmeans\Screenshot_2017-05-15_10-47-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43380"/>
            <a:ext cx="2000264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Выбор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программного обеспечения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00562" y="2071678"/>
            <a:ext cx="3786214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При написании работ крайне важно точно </a:t>
            </a:r>
            <a:r>
              <a:rPr lang="uk-UA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указывать программное обеспечение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, которое вы использовали для получения кластерного решения!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8850" name="Picture 2" descr="E:\Kmeans\what-is-application-soft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08" y="1857364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Выбор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программного обеспечения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0232" y="1857364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 умолчанию использует алгоритм Ллойда. Использует К первых наблюдения в качестве начальных центров. Есть алгоритм МакКуина и возможность задать центры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9874" name="Picture 2" descr="E:\Kmeans\sp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1143008" cy="114300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00232" y="3214686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 умолчанию использует алгоритм Ллойда. Использует К первых наблюдения в качестве начальных центров. 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9875" name="Picture 3" descr="E:\Kmeans\statsoft_statistic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902" y="3214686"/>
            <a:ext cx="1143008" cy="57150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00232" y="4214818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Имеет функции 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FASTCLUST (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МакКуин) и 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PROC FASTCLUST (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Хартиган-Вонг). Центры выбираются по мере уменьшения плотности данных.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79876" name="Picture 4" descr="E:\Kmeans\S285-sas100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1205660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E:\Kmeans\Matlab_Simulink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1277753" cy="7858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Выбор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программного обеспечения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0232" y="1857364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Имеет функцию </a:t>
            </a:r>
            <a:r>
              <a:rPr lang="en-US" sz="2000" dirty="0" err="1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FindClusters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(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Ллойд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/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Форджи).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/>
            </a:r>
            <a:b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</a:b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Использует метод К-медоиды (центр кластера является объектом набора данных)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0232" y="2928934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Использует двухфазный алгоритм – вначале используются частичные данные, а только затем итеративный процесс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0232" y="3714752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Применяется метод Ллойда, а начальные центры выявляются при помощи алгоритма 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“</a:t>
            </a:r>
            <a:r>
              <a:rPr lang="en-US" sz="2000" dirty="0" err="1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++”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80898" name="Picture 2" descr="E:\Kmeans\Thumb_Wolf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1357322" cy="876090"/>
          </a:xfrm>
          <a:prstGeom prst="rect">
            <a:avLst/>
          </a:prstGeom>
          <a:noFill/>
        </p:spPr>
      </p:pic>
      <p:pic>
        <p:nvPicPr>
          <p:cNvPr id="80900" name="Picture 4" descr="E:\Kmeans\3656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1143008" cy="1143008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00232" y="4643446"/>
            <a:ext cx="6858048" cy="1071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Команда </a:t>
            </a:r>
            <a:r>
              <a:rPr lang="en-US" sz="2000" dirty="0" err="1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по умолчанию использует алгоритм </a:t>
            </a:r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Хартигана-Вонга. Начальные</a:t>
            </a:r>
            <a:r>
              <a:rPr lang="en-US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центры выбираются случайным образом.</a:t>
            </a:r>
            <a:endParaRPr lang="ru-RU" sz="2000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14" name="Picture 2" descr="E:\Kmeans\R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714884"/>
            <a:ext cx="928694" cy="7197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Оценка</a:t>
            </a:r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uk-UA" sz="4000" dirty="0" smtClean="0"/>
              <a:t>кластерного решения</a:t>
            </a:r>
            <a:endParaRPr lang="ru-RU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86116" y="1643050"/>
            <a:ext cx="5500726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Необходимо провести несколько однотипных исследований или, как минимум, разбить исходный массив данных на несколько частей и провести кластеризацию отдельно.</a:t>
            </a:r>
          </a:p>
          <a:p>
            <a:endParaRPr lang="ru-RU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Использовать другие алгоритмы для кластеризации данных. Сопоставить результаты.</a:t>
            </a:r>
            <a:endParaRPr lang="ru-RU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596" y="1714488"/>
            <a:ext cx="2714644" cy="357190"/>
          </a:xfrm>
          <a:prstGeom prst="round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Надежность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81922" name="Picture 2" descr="E:\Kmeans\0096033_PE235389_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Оценка</a:t>
            </a:r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uk-UA" sz="4000" dirty="0" smtClean="0"/>
              <a:t>кластерного решения</a:t>
            </a:r>
            <a:endParaRPr lang="ru-RU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86116" y="1643050"/>
            <a:ext cx="5500726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Для оценки валидности существуют вненшие и внутренние критерии.</a:t>
            </a:r>
          </a:p>
          <a:p>
            <a:endParaRPr lang="ru-RU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Внешняя валидность оценивается при помощи экспертных оценок или же переменных, которые не использовались при кластеризации.</a:t>
            </a:r>
          </a:p>
          <a:p>
            <a:endParaRPr lang="ru-RU" dirty="0" smtClean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  <a:p>
            <a:r>
              <a:rPr lang="ru-RU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Внутренняя валидность использует для проверки статистические процедуры над переменными, на основе которых производилась кластеризация. Тем не менее, следует быть осторожными в интерпретации кластерных структур.</a:t>
            </a:r>
            <a:endParaRPr lang="ru-RU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596" y="1714488"/>
            <a:ext cx="2714644" cy="357190"/>
          </a:xfrm>
          <a:prstGeom prst="roundRect">
            <a:avLst/>
          </a:prstGeom>
          <a:solidFill>
            <a:srgbClr val="1D6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Валидность</a:t>
            </a:r>
            <a:endParaRPr lang="ru-RU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82946" name="Picture 2" descr="E:\Kmeans\test-reliability-and-validity-1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271464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Оценка</a:t>
            </a:r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uk-UA" sz="4000" dirty="0" smtClean="0"/>
              <a:t>кластерного решения</a:t>
            </a:r>
            <a:endParaRPr lang="ru-RU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034" y="1285860"/>
            <a:ext cx="8143932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Простое применение критериев различий для оценки внутренней валидности недостаточно. Необходимо использовать процедуры многомерного шкалирования, бутстрепа, дискриминантного анализа и аналогичных процедур.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83970" name="Picture 2" descr="E:\Kmeans\Plots\plot1\Rplot2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76" y="2786058"/>
            <a:ext cx="3877516" cy="3102012"/>
          </a:xfrm>
          <a:prstGeom prst="rect">
            <a:avLst/>
          </a:prstGeom>
          <a:noFill/>
        </p:spPr>
      </p:pic>
      <p:pic>
        <p:nvPicPr>
          <p:cNvPr id="83973" name="Picture 5" descr="E:\Kmeans\Plots\plot1\Rplot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27318"/>
            <a:ext cx="3877516" cy="31020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E:\Kmeans\Plots\plot1\Rplot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879000" cy="3103200"/>
          </a:xfrm>
          <a:prstGeom prst="rect">
            <a:avLst/>
          </a:prstGeom>
          <a:noFill/>
        </p:spPr>
      </p:pic>
      <p:pic>
        <p:nvPicPr>
          <p:cNvPr id="83971" name="Picture 3" descr="E:\Kmeans\Plots\plot1\Rplot2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786058"/>
            <a:ext cx="3879001" cy="310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l"/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Оценка</a:t>
            </a:r>
            <a:r>
              <a:rPr lang="uk-UA" sz="4000" dirty="0" smtClean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uk-UA" sz="4000" dirty="0" smtClean="0"/>
              <a:t>кластерного решения</a:t>
            </a:r>
            <a:endParaRPr lang="ru-RU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034" y="1285860"/>
            <a:ext cx="8143932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Простое применение критериев различий для оценки внутренней валидности недостаточно. Необходимо использовать процедуры многомерного шкалирования, бутстрепа, дискриминантного анализа и аналогичных процедур.</a:t>
            </a:r>
            <a:endParaRPr lang="ru-RU" sz="2000" dirty="0"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E:\Kmeans\02c8f1a6feed9d3d0eab4bdfbde380da.jpg"/>
          <p:cNvPicPr>
            <a:picLocks noChangeAspect="1" noChangeArrowheads="1"/>
          </p:cNvPicPr>
          <p:nvPr/>
        </p:nvPicPr>
        <p:blipFill>
          <a:blip r:embed="rId2"/>
          <a:srcRect l="6137" t="10896" r="6591" b="1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71538" y="1142985"/>
            <a:ext cx="4000528" cy="107157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421" y="1142984"/>
            <a:ext cx="3764769" cy="1000133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K-means</a:t>
            </a:r>
            <a:endParaRPr lang="ru-RU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6" name="Picture 2" descr="E:\Социологи\Promedia\left-corner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1079"/>
            <a:ext cx="3071802" cy="1506922"/>
          </a:xfrm>
          <a:prstGeom prst="rect">
            <a:avLst/>
          </a:prstGeom>
          <a:noFill/>
        </p:spPr>
      </p:pic>
      <p:pic>
        <p:nvPicPr>
          <p:cNvPr id="8" name="Picture 3" descr="E:\Социологи\Promedia\logo-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10" y="6215082"/>
            <a:ext cx="1571570" cy="57277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71538" y="2285993"/>
            <a:ext cx="6000792" cy="5000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7318" y="1969442"/>
            <a:ext cx="584357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Сейчас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 можно задать вопросы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428736"/>
            <a:ext cx="87154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Представим, что у нас есть группа респондентов с известным доходом. Наша задача выделить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социальные категории</a:t>
            </a:r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 для дальнейшего анализа</a:t>
            </a:r>
            <a:endParaRPr lang="ru-RU" sz="20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library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ggplot2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library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scales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endParaRPr lang="ru-RU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rgbClr val="F8F8F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123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endParaRPr lang="ru-RU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rgbClr val="F9267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data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&lt;-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round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c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5000, 5000, 400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, 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        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rnorm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2000, 7000, 500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0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endParaRPr lang="en-US" sz="1400" i="1" dirty="0" smtClean="0">
              <a:solidFill>
                <a:srgbClr val="F8F8F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&lt;-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with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density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data.frame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x,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</a:p>
          <a:p>
            <a:pPr lvl="0">
              <a:spcBef>
                <a:spcPct val="0"/>
              </a:spcBef>
            </a:pPr>
            <a:endParaRPr lang="en-US" sz="1400" dirty="0" smtClean="0">
              <a:solidFill>
                <a:srgbClr val="F8F8F2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qplot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x,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y,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geom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"line"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+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theme_bw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/>
            </a:r>
            <a:b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</a:b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xlab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</a:t>
            </a: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Зарплата (распределение по середнему)"</a:t>
            </a:r>
            <a:r>
              <a:rPr lang="ru-RU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+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ylab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"%"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scale_y_continuous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labels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8F8F2"/>
                </a:solidFill>
                <a:ea typeface="Segoe UI Black" pitchFamily="34" charset="0"/>
                <a:cs typeface="Segoe UI Light" pitchFamily="34" charset="0"/>
              </a:rPr>
              <a:t>percent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F92672"/>
              </a:solidFill>
              <a:effectLst/>
              <a:uLnTx/>
              <a:uFillTx/>
              <a:ea typeface="Segoe UI Black" pitchFamily="34" charset="0"/>
              <a:cs typeface="Segoe UI Light" pitchFamily="34" charset="0"/>
            </a:endParaRPr>
          </a:p>
        </p:txBody>
      </p:sp>
      <p:pic>
        <p:nvPicPr>
          <p:cNvPr id="31747" name="Picture 3" descr="E:\Kmeans\Plots\plot1\Rpl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38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Kmeans\Plots\plot1\Rplot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Попробуем выделить категории по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среднему значению</a:t>
            </a:r>
            <a:endParaRPr lang="ru-RU" sz="20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qplot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geom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"line"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geom_ribbon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subset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&gt;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mean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ymax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ymin</a:t>
            </a:r>
            <a:r>
              <a:rPr lang="ru-RU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0, fill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"red"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alpha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0.5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geom_ribbon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subset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&lt;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mean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ymax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ymin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0, fill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"blue"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alpha=0.5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theme_bw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xlab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</a:t>
            </a: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Заробітна плата (розподіл за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       середнім)"</a:t>
            </a:r>
            <a:r>
              <a:rPr lang="ru-RU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ylab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"%"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scale_y_continuous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labels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percent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Kmeans\Plots\plot1\Rplot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Попробуем выделить категории по </a:t>
            </a:r>
            <a:r>
              <a:rPr lang="ru-RU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медиане</a:t>
            </a:r>
            <a:endParaRPr lang="ru-RU" sz="20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qplot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geom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"line"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geom_ribbon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subset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&gt;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median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ymax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ymin</a:t>
            </a:r>
            <a:r>
              <a:rPr lang="ru-RU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0, fill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"red"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alpha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0.5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geom_ribbon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subset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&lt;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median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ymax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ymin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0, fill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"blue"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alpha=0.5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theme_bw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xlab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</a:t>
            </a: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Заробітна плата (розподіл за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       мед</a:t>
            </a:r>
            <a:r>
              <a:rPr lang="uk-UA" sz="140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іаною</a:t>
            </a:r>
            <a:r>
              <a:rPr lang="ru-RU" sz="140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)"</a:t>
            </a:r>
            <a:r>
              <a:rPr lang="ru-RU" sz="140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ylab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"%"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scale_y_continuous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labels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percent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E:\Kmeans\Plots\plot1\Rplot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18500" cy="32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428736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Segoe UI Light" pitchFamily="34" charset="0"/>
              </a:rPr>
              <a:t>Попробуем выделить категории </a:t>
            </a:r>
            <a:r>
              <a:rPr lang="uk-UA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методом К-средних</a:t>
            </a:r>
            <a:endParaRPr lang="ru-RU" sz="20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285992"/>
            <a:ext cx="4214842" cy="321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357430"/>
            <a:ext cx="407196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set.seed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123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  <a:p>
            <a:pPr lvl="0"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cluster =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kmeans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data, centers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2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rgbClr val="E6F874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qplot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geom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"line"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geom_ribbon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subset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&gt;</a:t>
            </a:r>
            <a:r>
              <a:rPr lang="uk-UA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min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data[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cluster$cluster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==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2]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ymax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ymin</a:t>
            </a:r>
            <a:r>
              <a:rPr lang="ru-RU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0, fill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"red"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alpha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0.5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geom_ribbon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subset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dd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&lt;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median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data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 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aes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ymax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ymin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0, fill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"blue"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,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alpha=0.5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theme_bw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xlab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</a:t>
            </a: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Заробітна плата (розподіл за 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       кластерами)"</a:t>
            </a:r>
            <a:r>
              <a:rPr lang="ru-RU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ylab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rgbClr val="F39E11"/>
                </a:solidFill>
                <a:ea typeface="Segoe UI Black" pitchFamily="34" charset="0"/>
                <a:cs typeface="Segoe UI Light" pitchFamily="34" charset="0"/>
              </a:rPr>
              <a:t>"%"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+</a:t>
            </a:r>
            <a:endParaRPr lang="ru-RU" sz="1400" dirty="0" smtClean="0">
              <a:solidFill>
                <a:schemeClr val="bg1"/>
              </a:solidFill>
              <a:ea typeface="Segoe UI Black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  </a:t>
            </a:r>
            <a:r>
              <a:rPr lang="en-US" sz="1400" dirty="0" err="1" smtClean="0">
                <a:solidFill>
                  <a:srgbClr val="E6F874"/>
                </a:solidFill>
                <a:ea typeface="Segoe UI Black" pitchFamily="34" charset="0"/>
                <a:cs typeface="Segoe UI Light" pitchFamily="34" charset="0"/>
              </a:rPr>
              <a:t>scale_y_continuous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labels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=</a:t>
            </a:r>
            <a:r>
              <a:rPr lang="ru-RU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Segoe UI Black" pitchFamily="34" charset="0"/>
                <a:cs typeface="Segoe UI Light" pitchFamily="34" charset="0"/>
              </a:rPr>
              <a:t>percent</a:t>
            </a:r>
            <a:r>
              <a:rPr lang="en-US" sz="1400" dirty="0" smtClean="0">
                <a:solidFill>
                  <a:srgbClr val="F92672"/>
                </a:solidFill>
                <a:ea typeface="Segoe UI Black" pitchFamily="34" charset="0"/>
                <a:cs typeface="Segoe UI Light" pitchFamily="34" charset="0"/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643182"/>
            <a:ext cx="9144000" cy="2000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/>
          <a:lstStyle/>
          <a:p>
            <a:pPr algn="l"/>
            <a:r>
              <a:rPr lang="ru-RU" sz="4000" dirty="0" smtClean="0"/>
              <a:t>Назначение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14744" y="274638"/>
            <a:ext cx="4929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smtClean="0">
                <a:solidFill>
                  <a:srgbClr val="1D628B"/>
                </a:solidFill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кластерного анализа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D628B"/>
              </a:solidFill>
              <a:effectLst/>
              <a:uLnTx/>
              <a:uFillTx/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69554" y="1571612"/>
            <a:ext cx="810297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000" dirty="0" smtClean="0">
                <a:latin typeface="Segoe UI Light" pitchFamily="34" charset="0"/>
                <a:cs typeface="Segoe UI Light" pitchFamily="34" charset="0"/>
              </a:rPr>
              <a:t>Что если нам необходимо разделить выборку по </a:t>
            </a:r>
            <a:br>
              <a:rPr lang="uk-UA" sz="2000" dirty="0" smtClean="0">
                <a:latin typeface="Segoe UI Light" pitchFamily="34" charset="0"/>
                <a:cs typeface="Segoe UI Light" pitchFamily="34" charset="0"/>
              </a:rPr>
            </a:br>
            <a:r>
              <a:rPr lang="uk-UA" sz="2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нескольким переменным </a:t>
            </a:r>
            <a:r>
              <a:rPr lang="uk-UA" sz="2000" dirty="0" smtClean="0">
                <a:latin typeface="Segoe UI Light" pitchFamily="34" charset="0"/>
                <a:ea typeface="Segoe UI Black" pitchFamily="34" charset="0"/>
                <a:cs typeface="Segoe UI Light" pitchFamily="34" charset="0"/>
              </a:rPr>
              <a:t>и мы используем градации переменных?</a:t>
            </a:r>
            <a:endParaRPr lang="ru-RU" sz="20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7224" y="3786190"/>
            <a:ext cx="221457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uk-UA" sz="20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Количество групп:</a:t>
            </a:r>
            <a:endParaRPr lang="ru-RU" sz="2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7158" y="2928934"/>
            <a:ext cx="27146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uk-UA" sz="20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Количество градаций:</a:t>
            </a:r>
            <a:endParaRPr lang="ru-RU" sz="4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04518" y="3786190"/>
            <a:ext cx="557216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2       4       12     36     144   1152</a:t>
            </a:r>
            <a:endParaRPr lang="ru-RU" sz="28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43240" y="2928934"/>
            <a:ext cx="528641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2 × 2 × 3 × 3 × 4 × 8</a:t>
            </a:r>
            <a:endParaRPr lang="ru-RU" sz="4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1505" y="5072074"/>
            <a:ext cx="75009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000" dirty="0" smtClean="0">
                <a:latin typeface="Segoe UI Light" pitchFamily="34" charset="0"/>
                <a:cs typeface="Segoe UI Light" pitchFamily="34" charset="0"/>
              </a:rPr>
              <a:t>Численность выборки для статистичесского вывода</a:t>
            </a:r>
            <a:r>
              <a:rPr lang="uk-UA" sz="2000" dirty="0" smtClean="0">
                <a:latin typeface="Segoe UI Light" pitchFamily="34" charset="0"/>
                <a:cs typeface="Segoe UI Light" pitchFamily="34" charset="0"/>
              </a:rPr>
              <a:t>:</a:t>
            </a:r>
            <a:endParaRPr lang="ru-RU" sz="20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00430" y="5715016"/>
            <a:ext cx="214314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48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5760?</a:t>
            </a:r>
            <a:endParaRPr lang="ru-RU" sz="2800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rgbClr val="1D628B"/>
            </a:solidFill>
            <a:effectLst/>
            <a:uLnTx/>
            <a:uFillTx/>
            <a:latin typeface="Segoe UI Light" pitchFamily="34" charset="0"/>
            <a:ea typeface="Segoe UI Black" pitchFamily="34" charset="0"/>
            <a:cs typeface="Segoe UI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7171</TotalTime>
  <Words>1853</Words>
  <Application>Microsoft Office PowerPoint</Application>
  <PresentationFormat>On-screen Show (4:3)</PresentationFormat>
  <Paragraphs>384</Paragraphs>
  <Slides>47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K-means</vt:lpstr>
      <vt:lpstr>Кирилл</vt:lpstr>
      <vt:lpstr>Что будем</vt:lpstr>
      <vt:lpstr>Где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Назначение</vt:lpstr>
      <vt:lpstr>История</vt:lpstr>
      <vt:lpstr>Как работает</vt:lpstr>
      <vt:lpstr>Как работает</vt:lpstr>
      <vt:lpstr>Как работает</vt:lpstr>
      <vt:lpstr>Как работает</vt:lpstr>
      <vt:lpstr>Как работает</vt:lpstr>
      <vt:lpstr>Как работает</vt:lpstr>
      <vt:lpstr>Как работает</vt:lpstr>
      <vt:lpstr>Как работает</vt:lpstr>
      <vt:lpstr>Как работает</vt:lpstr>
      <vt:lpstr>Специфика</vt:lpstr>
      <vt:lpstr>Премущества</vt:lpstr>
      <vt:lpstr>Недостатки</vt:lpstr>
      <vt:lpstr>Недостатки</vt:lpstr>
      <vt:lpstr>Недостатки</vt:lpstr>
      <vt:lpstr>Этапы применения</vt:lpstr>
      <vt:lpstr>Этапы применения</vt:lpstr>
      <vt:lpstr>Размер выборки</vt:lpstr>
      <vt:lpstr>Число кластеров</vt:lpstr>
      <vt:lpstr>Число кластеров</vt:lpstr>
      <vt:lpstr>Число кластеров</vt:lpstr>
      <vt:lpstr>Предварительное преобразование данных</vt:lpstr>
      <vt:lpstr>Предварительное преобразование данных</vt:lpstr>
      <vt:lpstr>Предварительное преобразование данных</vt:lpstr>
      <vt:lpstr>Предварительное преобразование данных</vt:lpstr>
      <vt:lpstr>Предварительное преобразование данных</vt:lpstr>
      <vt:lpstr>Выбор начальных центров</vt:lpstr>
      <vt:lpstr>Выбор  программного обеспечения</vt:lpstr>
      <vt:lpstr>Выбор  программного обеспечения</vt:lpstr>
      <vt:lpstr>Выбор  программного обеспечения</vt:lpstr>
      <vt:lpstr>Оценка кластерного решения</vt:lpstr>
      <vt:lpstr>Оценка кластерного решения</vt:lpstr>
      <vt:lpstr>Оценка кластерного решения</vt:lpstr>
      <vt:lpstr>Оценка кластерного решения</vt:lpstr>
      <vt:lpstr>K-means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Відкриті дані</dc:title>
  <dc:creator>Пользователь Windows</dc:creator>
  <cp:lastModifiedBy>Пользователь Windows</cp:lastModifiedBy>
  <cp:revision>327</cp:revision>
  <dcterms:created xsi:type="dcterms:W3CDTF">2017-04-07T15:35:40Z</dcterms:created>
  <dcterms:modified xsi:type="dcterms:W3CDTF">2017-05-15T09:38:57Z</dcterms:modified>
</cp:coreProperties>
</file>