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2" r:id="rId3"/>
    <p:sldId id="287" r:id="rId4"/>
    <p:sldId id="263" r:id="rId5"/>
    <p:sldId id="264" r:id="rId6"/>
    <p:sldId id="265" r:id="rId7"/>
    <p:sldId id="269" r:id="rId8"/>
    <p:sldId id="270" r:id="rId9"/>
    <p:sldId id="266" r:id="rId10"/>
    <p:sldId id="267" r:id="rId11"/>
    <p:sldId id="271" r:id="rId12"/>
    <p:sldId id="272" r:id="rId13"/>
    <p:sldId id="284" r:id="rId14"/>
    <p:sldId id="261" r:id="rId15"/>
    <p:sldId id="274" r:id="rId16"/>
    <p:sldId id="275" r:id="rId17"/>
    <p:sldId id="276" r:id="rId18"/>
    <p:sldId id="288" r:id="rId19"/>
  </p:sldIdLst>
  <p:sldSz cx="9144000" cy="6858000" type="screen4x3"/>
  <p:notesSz cx="6858000" cy="9144000"/>
  <p:defaultTextStyle>
    <a:defPPr>
      <a:defRPr lang="ru-RU"/>
    </a:defPPr>
    <a:lvl1pPr algn="l" rtl="0" fontAlgn="base">
      <a:spcBef>
        <a:spcPct val="0"/>
      </a:spcBef>
      <a:spcAft>
        <a:spcPct val="0"/>
      </a:spcAft>
      <a:defRPr sz="1400" kern="1200">
        <a:solidFill>
          <a:schemeClr val="tx1"/>
        </a:solidFill>
        <a:latin typeface="Arial" charset="0"/>
        <a:ea typeface="+mn-ea"/>
        <a:cs typeface="+mn-cs"/>
      </a:defRPr>
    </a:lvl1pPr>
    <a:lvl2pPr marL="457200" algn="l" rtl="0" fontAlgn="base">
      <a:spcBef>
        <a:spcPct val="0"/>
      </a:spcBef>
      <a:spcAft>
        <a:spcPct val="0"/>
      </a:spcAft>
      <a:defRPr sz="1400" kern="1200">
        <a:solidFill>
          <a:schemeClr val="tx1"/>
        </a:solidFill>
        <a:latin typeface="Arial" charset="0"/>
        <a:ea typeface="+mn-ea"/>
        <a:cs typeface="+mn-cs"/>
      </a:defRPr>
    </a:lvl2pPr>
    <a:lvl3pPr marL="914400" algn="l" rtl="0" fontAlgn="base">
      <a:spcBef>
        <a:spcPct val="0"/>
      </a:spcBef>
      <a:spcAft>
        <a:spcPct val="0"/>
      </a:spcAft>
      <a:defRPr sz="1400" kern="1200">
        <a:solidFill>
          <a:schemeClr val="tx1"/>
        </a:solidFill>
        <a:latin typeface="Arial" charset="0"/>
        <a:ea typeface="+mn-ea"/>
        <a:cs typeface="+mn-cs"/>
      </a:defRPr>
    </a:lvl3pPr>
    <a:lvl4pPr marL="1371600" algn="l" rtl="0" fontAlgn="base">
      <a:spcBef>
        <a:spcPct val="0"/>
      </a:spcBef>
      <a:spcAft>
        <a:spcPct val="0"/>
      </a:spcAft>
      <a:defRPr sz="1400" kern="1200">
        <a:solidFill>
          <a:schemeClr val="tx1"/>
        </a:solidFill>
        <a:latin typeface="Arial" charset="0"/>
        <a:ea typeface="+mn-ea"/>
        <a:cs typeface="+mn-cs"/>
      </a:defRPr>
    </a:lvl4pPr>
    <a:lvl5pPr marL="1828800" algn="l" rtl="0" fontAlgn="base">
      <a:spcBef>
        <a:spcPct val="0"/>
      </a:spcBef>
      <a:spcAft>
        <a:spcPct val="0"/>
      </a:spcAft>
      <a:defRPr sz="1400" kern="1200">
        <a:solidFill>
          <a:schemeClr val="tx1"/>
        </a:solidFill>
        <a:latin typeface="Arial" charset="0"/>
        <a:ea typeface="+mn-ea"/>
        <a:cs typeface="+mn-cs"/>
      </a:defRPr>
    </a:lvl5pPr>
    <a:lvl6pPr marL="2286000" algn="l" defTabSz="914400" rtl="0" eaLnBrk="1" latinLnBrk="0" hangingPunct="1">
      <a:defRPr sz="1400" kern="1200">
        <a:solidFill>
          <a:schemeClr val="tx1"/>
        </a:solidFill>
        <a:latin typeface="Arial" charset="0"/>
        <a:ea typeface="+mn-ea"/>
        <a:cs typeface="+mn-cs"/>
      </a:defRPr>
    </a:lvl6pPr>
    <a:lvl7pPr marL="2743200" algn="l" defTabSz="914400" rtl="0" eaLnBrk="1" latinLnBrk="0" hangingPunct="1">
      <a:defRPr sz="1400" kern="1200">
        <a:solidFill>
          <a:schemeClr val="tx1"/>
        </a:solidFill>
        <a:latin typeface="Arial" charset="0"/>
        <a:ea typeface="+mn-ea"/>
        <a:cs typeface="+mn-cs"/>
      </a:defRPr>
    </a:lvl7pPr>
    <a:lvl8pPr marL="3200400" algn="l" defTabSz="914400" rtl="0" eaLnBrk="1" latinLnBrk="0" hangingPunct="1">
      <a:defRPr sz="1400" kern="1200">
        <a:solidFill>
          <a:schemeClr val="tx1"/>
        </a:solidFill>
        <a:latin typeface="Arial" charset="0"/>
        <a:ea typeface="+mn-ea"/>
        <a:cs typeface="+mn-cs"/>
      </a:defRPr>
    </a:lvl8pPr>
    <a:lvl9pPr marL="3657600" algn="l" defTabSz="914400" rtl="0" eaLnBrk="1" latinLnBrk="0" hangingPunct="1">
      <a:defRPr sz="14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766" autoAdjust="0"/>
    <p:restoredTop sz="94660"/>
  </p:normalViewPr>
  <p:slideViewPr>
    <p:cSldViewPr>
      <p:cViewPr>
        <p:scale>
          <a:sx n="75" d="100"/>
          <a:sy n="75" d="100"/>
        </p:scale>
        <p:origin x="-450" y="-37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en-US"/>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smtClean="0"/>
              <a:t>Образец подзаголовка</a:t>
            </a:r>
            <a:endParaRPr lang="en-US"/>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899973B0-2F17-4A1D-ACD4-A0E750134391}" type="slidenum">
              <a:rPr lang="ru-RU"/>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B20CAA12-EADF-4A34-B0F4-91CBB3105570}" type="slidenum">
              <a:rPr lang="ru-RU"/>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B0C30362-FC8B-4E00-9371-6BF0FB8CE53A}" type="slidenum">
              <a:rPr lang="ru-RU"/>
              <a:pPr/>
              <a:t>‹#›</a:t>
            </a:fld>
            <a:endParaRPr lang="ru-R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Заголовок и таблиц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p>
            <a:r>
              <a:rPr lang="ru-RU" smtClean="0"/>
              <a:t>Образец заголовка</a:t>
            </a:r>
            <a:endParaRPr lang="en-US"/>
          </a:p>
        </p:txBody>
      </p:sp>
      <p:sp>
        <p:nvSpPr>
          <p:cNvPr id="3" name="Таблица 2"/>
          <p:cNvSpPr>
            <a:spLocks noGrp="1"/>
          </p:cNvSpPr>
          <p:nvPr>
            <p:ph type="tbl" idx="1"/>
          </p:nvPr>
        </p:nvSpPr>
        <p:spPr>
          <a:xfrm>
            <a:off x="457200" y="1600200"/>
            <a:ext cx="8229600" cy="4525963"/>
          </a:xfrm>
        </p:spPr>
        <p:txBody>
          <a:bodyPr/>
          <a:lstStyle/>
          <a:p>
            <a:endParaRPr lang="en-US"/>
          </a:p>
        </p:txBody>
      </p:sp>
      <p:sp>
        <p:nvSpPr>
          <p:cNvPr id="4" name="Дата 3"/>
          <p:cNvSpPr>
            <a:spLocks noGrp="1"/>
          </p:cNvSpPr>
          <p:nvPr>
            <p:ph type="dt" sz="half" idx="10"/>
          </p:nvPr>
        </p:nvSpPr>
        <p:spPr>
          <a:xfrm>
            <a:off x="457200" y="6245225"/>
            <a:ext cx="2133600" cy="476250"/>
          </a:xfrm>
        </p:spPr>
        <p:txBody>
          <a:bodyPr/>
          <a:lstStyle>
            <a:lvl1pPr>
              <a:defRPr/>
            </a:lvl1pPr>
          </a:lstStyle>
          <a:p>
            <a:endParaRPr lang="ru-RU"/>
          </a:p>
        </p:txBody>
      </p:sp>
      <p:sp>
        <p:nvSpPr>
          <p:cNvPr id="5" name="Нижний колонтитул 4"/>
          <p:cNvSpPr>
            <a:spLocks noGrp="1"/>
          </p:cNvSpPr>
          <p:nvPr>
            <p:ph type="ftr" sz="quarter" idx="11"/>
          </p:nvPr>
        </p:nvSpPr>
        <p:spPr>
          <a:xfrm>
            <a:off x="3124200" y="6245225"/>
            <a:ext cx="2895600" cy="476250"/>
          </a:xfrm>
        </p:spPr>
        <p:txBody>
          <a:bodyPr/>
          <a:lstStyle>
            <a:lvl1pPr>
              <a:defRPr/>
            </a:lvl1pPr>
          </a:lstStyle>
          <a:p>
            <a:endParaRPr lang="ru-RU"/>
          </a:p>
        </p:txBody>
      </p:sp>
      <p:sp>
        <p:nvSpPr>
          <p:cNvPr id="6" name="Номер слайда 5"/>
          <p:cNvSpPr>
            <a:spLocks noGrp="1"/>
          </p:cNvSpPr>
          <p:nvPr>
            <p:ph type="sldNum" sz="quarter" idx="12"/>
          </p:nvPr>
        </p:nvSpPr>
        <p:spPr>
          <a:xfrm>
            <a:off x="6553200" y="6245225"/>
            <a:ext cx="2133600" cy="476250"/>
          </a:xfrm>
        </p:spPr>
        <p:txBody>
          <a:bodyPr/>
          <a:lstStyle>
            <a:lvl1pPr>
              <a:defRPr/>
            </a:lvl1pPr>
          </a:lstStyle>
          <a:p>
            <a:fld id="{BEF7AFF5-2586-4555-994F-9F83D8C86583}" type="slidenum">
              <a:rPr lang="ru-RU"/>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8E5E8C67-7821-41F3-A53D-0B3F599B4BA3}" type="slidenum">
              <a:rPr lang="ru-RU"/>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en-US"/>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31F421C2-CEE2-4CF6-A670-984CF98CE117}" type="slidenum">
              <a:rPr lang="ru-RU"/>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5AFFE83F-F2D5-445B-9A50-3D23C53A134A}" type="slidenum">
              <a:rPr lang="ru-RU"/>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en-US"/>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Дата 6"/>
          <p:cNvSpPr>
            <a:spLocks noGrp="1"/>
          </p:cNvSpPr>
          <p:nvPr>
            <p:ph type="dt" sz="half" idx="10"/>
          </p:nvPr>
        </p:nvSpPr>
        <p:spPr/>
        <p:txBody>
          <a:bodyPr/>
          <a:lstStyle>
            <a:lvl1pPr>
              <a:defRPr/>
            </a:lvl1pPr>
          </a:lstStyle>
          <a:p>
            <a:endParaRPr lang="ru-RU"/>
          </a:p>
        </p:txBody>
      </p:sp>
      <p:sp>
        <p:nvSpPr>
          <p:cNvPr id="8" name="Нижний колонтитул 7"/>
          <p:cNvSpPr>
            <a:spLocks noGrp="1"/>
          </p:cNvSpPr>
          <p:nvPr>
            <p:ph type="ftr" sz="quarter" idx="11"/>
          </p:nvPr>
        </p:nvSpPr>
        <p:spPr/>
        <p:txBody>
          <a:bodyPr/>
          <a:lstStyle>
            <a:lvl1pPr>
              <a:defRPr/>
            </a:lvl1pPr>
          </a:lstStyle>
          <a:p>
            <a:endParaRPr lang="ru-RU"/>
          </a:p>
        </p:txBody>
      </p:sp>
      <p:sp>
        <p:nvSpPr>
          <p:cNvPr id="9" name="Номер слайда 8"/>
          <p:cNvSpPr>
            <a:spLocks noGrp="1"/>
          </p:cNvSpPr>
          <p:nvPr>
            <p:ph type="sldNum" sz="quarter" idx="12"/>
          </p:nvPr>
        </p:nvSpPr>
        <p:spPr/>
        <p:txBody>
          <a:bodyPr/>
          <a:lstStyle>
            <a:lvl1pPr>
              <a:defRPr/>
            </a:lvl1pPr>
          </a:lstStyle>
          <a:p>
            <a:fld id="{8C77E523-6CE6-4DAC-B41D-A461289D1E97}" type="slidenum">
              <a:rPr lang="ru-RU"/>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Дата 2"/>
          <p:cNvSpPr>
            <a:spLocks noGrp="1"/>
          </p:cNvSpPr>
          <p:nvPr>
            <p:ph type="dt" sz="half" idx="10"/>
          </p:nvPr>
        </p:nvSpPr>
        <p:spPr/>
        <p:txBody>
          <a:bodyPr/>
          <a:lstStyle>
            <a:lvl1pPr>
              <a:defRPr/>
            </a:lvl1pPr>
          </a:lstStyle>
          <a:p>
            <a:endParaRPr lang="ru-RU"/>
          </a:p>
        </p:txBody>
      </p:sp>
      <p:sp>
        <p:nvSpPr>
          <p:cNvPr id="4" name="Нижний колонтитул 3"/>
          <p:cNvSpPr>
            <a:spLocks noGrp="1"/>
          </p:cNvSpPr>
          <p:nvPr>
            <p:ph type="ftr" sz="quarter" idx="11"/>
          </p:nvPr>
        </p:nvSpPr>
        <p:spPr/>
        <p:txBody>
          <a:bodyPr/>
          <a:lstStyle>
            <a:lvl1pPr>
              <a:defRPr/>
            </a:lvl1pPr>
          </a:lstStyle>
          <a:p>
            <a:endParaRPr lang="ru-RU"/>
          </a:p>
        </p:txBody>
      </p:sp>
      <p:sp>
        <p:nvSpPr>
          <p:cNvPr id="5" name="Номер слайда 4"/>
          <p:cNvSpPr>
            <a:spLocks noGrp="1"/>
          </p:cNvSpPr>
          <p:nvPr>
            <p:ph type="sldNum" sz="quarter" idx="12"/>
          </p:nvPr>
        </p:nvSpPr>
        <p:spPr/>
        <p:txBody>
          <a:bodyPr/>
          <a:lstStyle>
            <a:lvl1pPr>
              <a:defRPr/>
            </a:lvl1pPr>
          </a:lstStyle>
          <a:p>
            <a:fld id="{9BF7971D-7131-4154-98F9-FA8ABF46C239}" type="slidenum">
              <a:rPr lang="ru-RU"/>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p>
        </p:txBody>
      </p:sp>
      <p:sp>
        <p:nvSpPr>
          <p:cNvPr id="3" name="Нижний колонтитул 2"/>
          <p:cNvSpPr>
            <a:spLocks noGrp="1"/>
          </p:cNvSpPr>
          <p:nvPr>
            <p:ph type="ftr" sz="quarter" idx="11"/>
          </p:nvPr>
        </p:nvSpPr>
        <p:spPr/>
        <p:txBody>
          <a:bodyPr/>
          <a:lstStyle>
            <a:lvl1pPr>
              <a:defRPr/>
            </a:lvl1pPr>
          </a:lstStyle>
          <a:p>
            <a:endParaRPr lang="ru-RU"/>
          </a:p>
        </p:txBody>
      </p:sp>
      <p:sp>
        <p:nvSpPr>
          <p:cNvPr id="4" name="Номер слайда 3"/>
          <p:cNvSpPr>
            <a:spLocks noGrp="1"/>
          </p:cNvSpPr>
          <p:nvPr>
            <p:ph type="sldNum" sz="quarter" idx="12"/>
          </p:nvPr>
        </p:nvSpPr>
        <p:spPr/>
        <p:txBody>
          <a:bodyPr/>
          <a:lstStyle>
            <a:lvl1pPr>
              <a:defRPr/>
            </a:lvl1pPr>
          </a:lstStyle>
          <a:p>
            <a:fld id="{F695A74F-BE7E-47A3-923D-FCACA619E19C}" type="slidenum">
              <a:rPr lang="ru-RU"/>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en-US"/>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4CBDCF02-E85F-4ED4-AE07-21B6798B2C93}" type="slidenum">
              <a:rPr lang="ru-RU"/>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en-US"/>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189B9FE3-FC2F-4A0F-998D-B8F268451FD9}" type="slidenum">
              <a:rPr lang="ru-RU"/>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lvl1pPr>
          </a:lstStyle>
          <a:p>
            <a:endParaRPr lang="ru-RU"/>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a:lvl1pPr>
          </a:lstStyle>
          <a:p>
            <a:endParaRPr lang="ru-RU"/>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a:lvl1pPr>
          </a:lstStyle>
          <a:p>
            <a:fld id="{A5D825BD-EDE7-4A52-809D-41C019D264CC}" type="slidenum">
              <a:rPr lang="ru-RU"/>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ru-RU"/>
              <a:t>Е.И.Головаха</a:t>
            </a:r>
          </a:p>
        </p:txBody>
      </p:sp>
      <p:sp>
        <p:nvSpPr>
          <p:cNvPr id="2051" name="Rectangle 3"/>
          <p:cNvSpPr>
            <a:spLocks noGrp="1" noChangeArrowheads="1"/>
          </p:cNvSpPr>
          <p:nvPr>
            <p:ph type="subTitle" idx="1"/>
          </p:nvPr>
        </p:nvSpPr>
        <p:spPr/>
        <p:txBody>
          <a:bodyPr/>
          <a:lstStyle/>
          <a:p>
            <a:r>
              <a:rPr lang="ru-RU" sz="2800" dirty="0" smtClean="0"/>
              <a:t>Кросс</a:t>
            </a:r>
            <a:r>
              <a:rPr lang="uk-UA" sz="2800" dirty="0" err="1" smtClean="0"/>
              <a:t>культурная</a:t>
            </a:r>
            <a:r>
              <a:rPr lang="uk-UA" sz="2800" dirty="0" smtClean="0"/>
              <a:t> </a:t>
            </a:r>
            <a:r>
              <a:rPr lang="uk-UA" sz="2800" dirty="0" err="1"/>
              <a:t>чувствительность</a:t>
            </a:r>
            <a:r>
              <a:rPr lang="uk-UA" sz="2800" dirty="0"/>
              <a:t> в </a:t>
            </a:r>
            <a:r>
              <a:rPr lang="uk-UA" sz="2800" dirty="0" err="1" smtClean="0"/>
              <a:t>интерпретации</a:t>
            </a:r>
            <a:r>
              <a:rPr lang="en-US" sz="2800" dirty="0" smtClean="0"/>
              <a:t> </a:t>
            </a:r>
            <a:r>
              <a:rPr lang="ru-RU" sz="2800" dirty="0" err="1" smtClean="0"/>
              <a:t>д</a:t>
            </a:r>
            <a:r>
              <a:rPr lang="uk-UA" sz="2800" dirty="0" err="1" smtClean="0"/>
              <a:t>анных</a:t>
            </a:r>
            <a:r>
              <a:rPr lang="uk-UA" sz="2800" dirty="0" smtClean="0"/>
              <a:t> </a:t>
            </a:r>
            <a:r>
              <a:rPr lang="uk-UA" sz="2800" dirty="0" err="1" smtClean="0"/>
              <a:t>сравнительных</a:t>
            </a:r>
            <a:r>
              <a:rPr lang="uk-UA" sz="2800" dirty="0" smtClean="0"/>
              <a:t> </a:t>
            </a:r>
            <a:r>
              <a:rPr lang="uk-UA" sz="2800" dirty="0" err="1" smtClean="0"/>
              <a:t>социологических</a:t>
            </a:r>
            <a:r>
              <a:rPr lang="uk-UA" sz="2800" dirty="0" smtClean="0"/>
              <a:t> </a:t>
            </a:r>
            <a:r>
              <a:rPr lang="uk-UA" sz="2800" dirty="0" err="1" smtClean="0"/>
              <a:t>исследований</a:t>
            </a:r>
            <a:r>
              <a:rPr lang="uk-UA" sz="2800" dirty="0" smtClean="0"/>
              <a:t> </a:t>
            </a:r>
            <a:endParaRPr lang="ru-RU" sz="2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p:cNvSpPr>
            <a:spLocks noGrp="1" noChangeArrowheads="1"/>
          </p:cNvSpPr>
          <p:nvPr>
            <p:ph type="body" idx="1"/>
          </p:nvPr>
        </p:nvSpPr>
        <p:spPr>
          <a:xfrm>
            <a:off x="430213" y="0"/>
            <a:ext cx="8713787" cy="5822950"/>
          </a:xfrm>
        </p:spPr>
        <p:txBody>
          <a:bodyPr/>
          <a:lstStyle/>
          <a:p>
            <a:pPr>
              <a:buFontTx/>
              <a:buNone/>
            </a:pPr>
            <a:r>
              <a:rPr lang="ru-RU" sz="2000" dirty="0" smtClean="0"/>
              <a:t>     Чтобы </a:t>
            </a:r>
            <a:r>
              <a:rPr lang="ru-RU" sz="2000" dirty="0"/>
              <a:t>уменьшить воздействие этих ошибок на интерпретацию данных и необходима умеренность объективистской позиции вплоть до признания определенной доли справедливости позиции сторонников </a:t>
            </a:r>
            <a:r>
              <a:rPr lang="ru-RU" sz="2000" dirty="0" err="1"/>
              <a:t>индигенной</a:t>
            </a:r>
            <a:r>
              <a:rPr lang="ru-RU" sz="2000" dirty="0"/>
              <a:t> социологии</a:t>
            </a:r>
            <a:r>
              <a:rPr lang="ru-RU" sz="2000" dirty="0" smtClean="0"/>
              <a:t>.</a:t>
            </a:r>
          </a:p>
          <a:p>
            <a:endParaRPr lang="ru-RU" sz="2000" dirty="0" smtClean="0"/>
          </a:p>
          <a:p>
            <a:r>
              <a:rPr lang="ru-RU" sz="2000" dirty="0" err="1" smtClean="0"/>
              <a:t>Индигенность</a:t>
            </a:r>
            <a:r>
              <a:rPr lang="ru-RU" sz="2000" dirty="0" smtClean="0"/>
              <a:t> </a:t>
            </a:r>
            <a:r>
              <a:rPr lang="ru-RU" sz="2000" dirty="0" smtClean="0"/>
              <a:t>я понимаю  как ориентацию на углубленное понимание культурного контекста каждого из сравниваемых обществ. Для этого необходим соответствующий «культурный опыт» исследователя или создание транснациональных исследовательских групп, включающих на равных правах представителей всех национальных культур. </a:t>
            </a:r>
            <a:endParaRPr lang="ru-RU" sz="2000" dirty="0" smtClean="0"/>
          </a:p>
          <a:p>
            <a:endParaRPr lang="ru-RU" sz="2000" dirty="0" smtClean="0"/>
          </a:p>
          <a:p>
            <a:r>
              <a:rPr lang="ru-RU" sz="2000" dirty="0" smtClean="0"/>
              <a:t> </a:t>
            </a:r>
            <a:r>
              <a:rPr lang="ru-RU" sz="2000" dirty="0" smtClean="0"/>
              <a:t>В </a:t>
            </a:r>
            <a:r>
              <a:rPr lang="ru-RU" sz="2000" dirty="0"/>
              <a:t>этом контексте можно говорить о необходимости обязательного понимания культурного контекста исследователями, претендующими на существенные выводы о культурных различиях, особенно когда речь идет об интенсивных или качественных различиях.</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3"/>
          <p:cNvSpPr>
            <a:spLocks noGrp="1" noChangeArrowheads="1"/>
          </p:cNvSpPr>
          <p:nvPr>
            <p:ph type="body" idx="1"/>
          </p:nvPr>
        </p:nvSpPr>
        <p:spPr>
          <a:xfrm>
            <a:off x="468313" y="188913"/>
            <a:ext cx="8496300" cy="6408737"/>
          </a:xfrm>
        </p:spPr>
        <p:txBody>
          <a:bodyPr/>
          <a:lstStyle/>
          <a:p>
            <a:r>
              <a:rPr lang="ru-RU" sz="2800" dirty="0"/>
              <a:t>Именно в силу </a:t>
            </a:r>
            <a:r>
              <a:rPr lang="ru-RU" sz="2800" dirty="0" smtClean="0"/>
              <a:t>культурной </a:t>
            </a:r>
            <a:r>
              <a:rPr lang="ru-RU" sz="2800" dirty="0"/>
              <a:t>уникальности восприятия и осознания социального мира, релевантность данных сравнительных исследований всегда остается под вопросом.  Даже беспристрастная, казалось бы,  статистика в разных культурах имеет разную степень релевантности. В тоталитарных государствах она во многом отражает волю правящей верхушки, в </a:t>
            </a:r>
            <a:r>
              <a:rPr lang="ru-RU" sz="2800" dirty="0" err="1"/>
              <a:t>посттоталитарных</a:t>
            </a:r>
            <a:r>
              <a:rPr lang="ru-RU" sz="2800" dirty="0"/>
              <a:t> – институциональный хаос и лживость чиновников. И даже в демократически развитых странах она во многом зависит от культурно обусловленных стандартов измерения.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3"/>
          <p:cNvSpPr>
            <a:spLocks noGrp="1" noChangeArrowheads="1"/>
          </p:cNvSpPr>
          <p:nvPr>
            <p:ph type="body" idx="1"/>
          </p:nvPr>
        </p:nvSpPr>
        <p:spPr>
          <a:xfrm>
            <a:off x="457200" y="188913"/>
            <a:ext cx="8362950" cy="5937250"/>
          </a:xfrm>
        </p:spPr>
        <p:txBody>
          <a:bodyPr/>
          <a:lstStyle/>
          <a:p>
            <a:pPr>
              <a:lnSpc>
                <a:spcPct val="80000"/>
              </a:lnSpc>
            </a:pPr>
            <a:r>
              <a:rPr lang="ru-RU" sz="2400" dirty="0"/>
              <a:t>Для выработки адекватных концептов и интерпретаций в рамках сравнительных социологических исследований необходимо прежде всего различать базисные составляющие субъективной культуры, связанные с глубоко укорененными особенностями национальной (или региональной) психологии (</a:t>
            </a:r>
            <a:r>
              <a:rPr lang="ru-RU" sz="2400" i="1" dirty="0"/>
              <a:t>психологическая культура</a:t>
            </a:r>
            <a:r>
              <a:rPr lang="ru-RU" sz="2400" dirty="0"/>
              <a:t>), и менее устойчивые составляющие, которые находятся под непосредственным влиянием изменяющейся социальной ситуации (</a:t>
            </a:r>
            <a:r>
              <a:rPr lang="ru-RU" sz="2400" i="1" dirty="0"/>
              <a:t>социальная культура</a:t>
            </a:r>
            <a:r>
              <a:rPr lang="ru-RU" sz="2400" dirty="0"/>
              <a:t>). </a:t>
            </a:r>
            <a:endParaRPr lang="ru-RU" sz="2400" dirty="0" smtClean="0"/>
          </a:p>
          <a:p>
            <a:pPr>
              <a:lnSpc>
                <a:spcPct val="80000"/>
              </a:lnSpc>
            </a:pPr>
            <a:r>
              <a:rPr lang="ru-RU" sz="2400" dirty="0" smtClean="0"/>
              <a:t>В </a:t>
            </a:r>
            <a:r>
              <a:rPr lang="ru-RU" sz="2400" dirty="0"/>
              <a:t>первом случае речь идет об исторически сложившихся типах субъективной культуры, которые остаются неизменными на протяжении весьма длительного времени, будучи укорененными в традициях, верованиях, предрассудках,  в языке и когнитивных структурах, а также в некоторых базисных формах социального поведения и взаимоотношений.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p:cNvSpPr>
            <a:spLocks noGrp="1" noChangeArrowheads="1"/>
          </p:cNvSpPr>
          <p:nvPr>
            <p:ph type="body" idx="1"/>
          </p:nvPr>
        </p:nvSpPr>
        <p:spPr>
          <a:xfrm>
            <a:off x="685800" y="381000"/>
            <a:ext cx="7772400" cy="5715000"/>
          </a:xfrm>
        </p:spPr>
        <p:txBody>
          <a:bodyPr/>
          <a:lstStyle/>
          <a:p>
            <a:pPr>
              <a:lnSpc>
                <a:spcPct val="90000"/>
              </a:lnSpc>
              <a:buFontTx/>
              <a:buNone/>
            </a:pPr>
            <a:r>
              <a:rPr lang="ru-RU" sz="2400" b="1" dirty="0">
                <a:cs typeface="Times New Roman" pitchFamily="18" charset="0"/>
              </a:rPr>
              <a:t>Социальная культура -  типичные для данного общества  представления </a:t>
            </a:r>
            <a:r>
              <a:rPr lang="ru-RU" sz="2400" b="1" dirty="0"/>
              <a:t>лю</a:t>
            </a:r>
            <a:r>
              <a:rPr lang="ru-RU" sz="2400" b="1" dirty="0">
                <a:cs typeface="Times New Roman" pitchFamily="18" charset="0"/>
              </a:rPr>
              <a:t>дей о социальной действительности, влияющие на ее понимание, интерпретацию, оценку и готовность к тем или иным формам социального поведения. </a:t>
            </a:r>
            <a:endParaRPr lang="ru-RU" sz="2400" dirty="0">
              <a:cs typeface="Times New Roman" pitchFamily="18" charset="0"/>
            </a:endParaRPr>
          </a:p>
          <a:p>
            <a:pPr>
              <a:lnSpc>
                <a:spcPct val="90000"/>
              </a:lnSpc>
              <a:buFontTx/>
              <a:buNone/>
            </a:pPr>
            <a:r>
              <a:rPr lang="ru-RU" sz="2400" dirty="0">
                <a:cs typeface="Times New Roman" pitchFamily="18" charset="0"/>
              </a:rPr>
              <a:t> </a:t>
            </a:r>
          </a:p>
          <a:p>
            <a:pPr>
              <a:lnSpc>
                <a:spcPct val="90000"/>
              </a:lnSpc>
              <a:buFontTx/>
              <a:buNone/>
            </a:pPr>
            <a:r>
              <a:rPr lang="ru-RU" sz="2400" dirty="0">
                <a:cs typeface="Times New Roman" pitchFamily="18" charset="0"/>
              </a:rPr>
              <a:t>Основными составляющими социальной культуры, определяющими стратегические направления развития государства, являются:</a:t>
            </a:r>
          </a:p>
          <a:p>
            <a:pPr>
              <a:lnSpc>
                <a:spcPct val="90000"/>
              </a:lnSpc>
              <a:buFontTx/>
              <a:buNone/>
            </a:pPr>
            <a:r>
              <a:rPr lang="ru-RU" sz="2400" dirty="0">
                <a:cs typeface="Times New Roman" pitchFamily="18" charset="0"/>
              </a:rPr>
              <a:t>1.      Политическая культура</a:t>
            </a:r>
            <a:endParaRPr lang="ru-RU" sz="2400" dirty="0"/>
          </a:p>
          <a:p>
            <a:pPr>
              <a:lnSpc>
                <a:spcPct val="90000"/>
              </a:lnSpc>
              <a:buFontTx/>
              <a:buNone/>
            </a:pPr>
            <a:r>
              <a:rPr lang="ru-RU" sz="2400" dirty="0">
                <a:cs typeface="Times New Roman" pitchFamily="18" charset="0"/>
              </a:rPr>
              <a:t>2.      Экономическая культура</a:t>
            </a:r>
            <a:endParaRPr lang="ru-RU" sz="2400" dirty="0"/>
          </a:p>
          <a:p>
            <a:pPr>
              <a:lnSpc>
                <a:spcPct val="90000"/>
              </a:lnSpc>
              <a:buFontTx/>
              <a:buNone/>
            </a:pPr>
            <a:r>
              <a:rPr lang="ru-RU" sz="2400" dirty="0">
                <a:cs typeface="Times New Roman" pitchFamily="18" charset="0"/>
              </a:rPr>
              <a:t>3.      Правовая культура</a:t>
            </a:r>
            <a:endParaRPr lang="ru-RU" sz="2400" dirty="0"/>
          </a:p>
          <a:p>
            <a:pPr>
              <a:lnSpc>
                <a:spcPct val="90000"/>
              </a:lnSpc>
              <a:buFontTx/>
              <a:buNone/>
            </a:pPr>
            <a:r>
              <a:rPr lang="ru-RU" sz="2400" dirty="0">
                <a:cs typeface="Times New Roman" pitchFamily="18" charset="0"/>
              </a:rPr>
              <a:t>4.      Культура межнациональных отношений</a:t>
            </a:r>
          </a:p>
          <a:p>
            <a:pPr>
              <a:lnSpc>
                <a:spcPct val="90000"/>
              </a:lnSpc>
              <a:buFontTx/>
              <a:buNone/>
            </a:pPr>
            <a:r>
              <a:rPr lang="ru-RU" sz="2400" dirty="0">
                <a:cs typeface="Times New Roman" pitchFamily="18" charset="0"/>
              </a:rPr>
              <a:t>  </a:t>
            </a:r>
          </a:p>
          <a:p>
            <a:pPr>
              <a:lnSpc>
                <a:spcPct val="90000"/>
              </a:lnSpc>
              <a:buFontTx/>
              <a:buNone/>
            </a:pPr>
            <a:endParaRPr lang="ru-RU" sz="28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3"/>
          <p:cNvSpPr>
            <a:spLocks noGrp="1" noChangeArrowheads="1"/>
          </p:cNvSpPr>
          <p:nvPr>
            <p:ph type="body" idx="1"/>
          </p:nvPr>
        </p:nvSpPr>
        <p:spPr>
          <a:xfrm>
            <a:off x="468313" y="188913"/>
            <a:ext cx="8229600" cy="5894387"/>
          </a:xfrm>
        </p:spPr>
        <p:txBody>
          <a:bodyPr/>
          <a:lstStyle/>
          <a:p>
            <a:r>
              <a:rPr lang="ru-RU" dirty="0"/>
              <a:t>Социальная культура может очень существенно различаться в разных типах государств и обществ, имеющих идентичные психологические культуры</a:t>
            </a:r>
            <a:r>
              <a:rPr lang="ru-RU" dirty="0" smtClean="0"/>
              <a:t>.</a:t>
            </a:r>
          </a:p>
          <a:p>
            <a:endParaRPr lang="ru-RU" dirty="0"/>
          </a:p>
          <a:p>
            <a:r>
              <a:rPr lang="ru-RU" dirty="0"/>
              <a:t>Тоталитарное  и демократическое</a:t>
            </a:r>
          </a:p>
          <a:p>
            <a:r>
              <a:rPr lang="ru-RU" dirty="0"/>
              <a:t>Стабильное и нестабильное</a:t>
            </a:r>
          </a:p>
          <a:p>
            <a:r>
              <a:rPr lang="ru-RU" dirty="0"/>
              <a:t>Суверенное и зависимое</a:t>
            </a:r>
          </a:p>
          <a:p>
            <a:r>
              <a:rPr lang="ru-RU" dirty="0"/>
              <a:t>Нападающее и обороняющееся в период войны, победившее или проигравшее</a:t>
            </a:r>
            <a:r>
              <a:rPr lang="ru-RU" dirty="0" smtClean="0"/>
              <a:t>.</a:t>
            </a:r>
          </a:p>
          <a:p>
            <a:endParaRPr lang="ru-RU" dirty="0"/>
          </a:p>
          <a:p>
            <a:endParaRPr lang="ru-RU"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3"/>
          <p:cNvSpPr>
            <a:spLocks noGrp="1" noChangeArrowheads="1"/>
          </p:cNvSpPr>
          <p:nvPr>
            <p:ph type="body" idx="1"/>
          </p:nvPr>
        </p:nvSpPr>
        <p:spPr>
          <a:xfrm>
            <a:off x="611188" y="333375"/>
            <a:ext cx="8353425" cy="6335713"/>
          </a:xfrm>
        </p:spPr>
        <p:txBody>
          <a:bodyPr/>
          <a:lstStyle/>
          <a:p>
            <a:pPr>
              <a:lnSpc>
                <a:spcPct val="80000"/>
              </a:lnSpc>
            </a:pPr>
            <a:r>
              <a:rPr lang="ru-RU" sz="2800" dirty="0"/>
              <a:t>Например, понимание ценностей и самой сущности равенства, политических свобод  рыночных реформ,  дохода и т.п. в 90-е годы существенно отличалось от того, которое присуще западной социальной культуре.  Граждане Украины готовы были допустить неограниченную зарплату, но считали необходимым ограничивать доход, готовы были устанавливать демократию авторитарными средствами, под рыночными реформами прежде всего понимали усиление государственного контроля над производством и распределением материальных благ, самой левой политической силой считали РУХ,  правыми – коммунистов, торжество права и законности усматривали в ужесточении наказаний за правонарушения. </a:t>
            </a:r>
          </a:p>
          <a:p>
            <a:pPr>
              <a:lnSpc>
                <a:spcPct val="80000"/>
              </a:lnSpc>
            </a:pPr>
            <a:endParaRPr lang="ru-RU" sz="2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Rectangle 3"/>
          <p:cNvSpPr>
            <a:spLocks noGrp="1" noChangeArrowheads="1"/>
          </p:cNvSpPr>
          <p:nvPr>
            <p:ph type="body" idx="1"/>
          </p:nvPr>
        </p:nvSpPr>
        <p:spPr>
          <a:xfrm>
            <a:off x="468313" y="260350"/>
            <a:ext cx="8280400" cy="6337300"/>
          </a:xfrm>
        </p:spPr>
        <p:txBody>
          <a:bodyPr/>
          <a:lstStyle/>
          <a:p>
            <a:r>
              <a:rPr lang="ru-RU" sz="2400" dirty="0"/>
              <a:t>Такова была социальная культура общества в условиях начального периода постсоветской </a:t>
            </a:r>
            <a:r>
              <a:rPr lang="ru-RU" sz="2400" dirty="0" err="1"/>
              <a:t>деинституционализации</a:t>
            </a:r>
            <a:r>
              <a:rPr lang="ru-RU" sz="2400" dirty="0"/>
              <a:t> и становления новых социальных институтов. Непонимание этих социокультурных особенностей переходного общества во многом предопределило неадекватность рекомендаций и политических решений по реформированию общества. </a:t>
            </a:r>
            <a:endParaRPr lang="ru-RU" sz="2400" dirty="0" smtClean="0"/>
          </a:p>
          <a:p>
            <a:r>
              <a:rPr lang="ru-RU" sz="2400" dirty="0" smtClean="0"/>
              <a:t> </a:t>
            </a:r>
            <a:r>
              <a:rPr lang="ru-RU" sz="2400" dirty="0" smtClean="0">
                <a:cs typeface="Times New Roman" pitchFamily="18" charset="0"/>
              </a:rPr>
              <a:t>Поскольку ключевые понятия сравнительных исследованиях в каждой конкретной стране наполняются специфическим культурным смыслом, понимание вопросов может принципиально отличаться. Такие различия необходимо обнаруживать на этапе подготовки к </a:t>
            </a:r>
            <a:r>
              <a:rPr lang="ru-RU" sz="2400" dirty="0" err="1" smtClean="0">
                <a:cs typeface="Times New Roman" pitchFamily="18" charset="0"/>
              </a:rPr>
              <a:t>кросснациональном</a:t>
            </a:r>
            <a:r>
              <a:rPr lang="ru-RU" sz="2400" dirty="0" smtClean="0">
                <a:cs typeface="Times New Roman" pitchFamily="18" charset="0"/>
              </a:rPr>
              <a:t> </a:t>
            </a:r>
            <a:r>
              <a:rPr lang="ru-RU" sz="2400" dirty="0" smtClean="0">
                <a:cs typeface="Times New Roman" pitchFamily="18" charset="0"/>
              </a:rPr>
              <a:t>исследованиям с учетом особенностей политической, экономической и правовой </a:t>
            </a:r>
            <a:r>
              <a:rPr lang="ru-RU" sz="2400" dirty="0" smtClean="0">
                <a:cs typeface="Times New Roman" pitchFamily="18" charset="0"/>
              </a:rPr>
              <a:t>культуры.</a:t>
            </a:r>
            <a:endParaRPr lang="en-US" sz="2400" dirty="0" smtClean="0">
              <a:latin typeface="MS Sans Serif" charset="0"/>
              <a:cs typeface="Times New Roman" pitchFamily="18" charset="0"/>
            </a:endParaRPr>
          </a:p>
          <a:p>
            <a:r>
              <a:rPr lang="ru-RU" sz="2400" dirty="0"/>
              <a:t>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Rectangle 3"/>
          <p:cNvSpPr>
            <a:spLocks noGrp="1" noChangeArrowheads="1"/>
          </p:cNvSpPr>
          <p:nvPr>
            <p:ph type="body" idx="1"/>
          </p:nvPr>
        </p:nvSpPr>
        <p:spPr>
          <a:xfrm>
            <a:off x="457200" y="0"/>
            <a:ext cx="8507413" cy="6669088"/>
          </a:xfrm>
        </p:spPr>
        <p:txBody>
          <a:bodyPr/>
          <a:lstStyle/>
          <a:p>
            <a:pPr>
              <a:lnSpc>
                <a:spcPct val="90000"/>
              </a:lnSpc>
            </a:pPr>
            <a:r>
              <a:rPr lang="ru-RU" sz="2400" dirty="0"/>
              <a:t>Кросс-культурные исследования позволяют утверждать, что население Европы составляет единый «культурный регион», в котором наблюдается существенное сходство </a:t>
            </a:r>
            <a:r>
              <a:rPr lang="ru-RU" sz="2400" dirty="0" smtClean="0"/>
              <a:t>психологических </a:t>
            </a:r>
            <a:r>
              <a:rPr lang="ru-RU" sz="2400" dirty="0"/>
              <a:t>культур независимо от государственных границ [</a:t>
            </a:r>
            <a:r>
              <a:rPr lang="ru-RU" sz="2400" dirty="0" err="1"/>
              <a:t>Triandis</a:t>
            </a:r>
            <a:r>
              <a:rPr lang="ru-RU" sz="2400" dirty="0"/>
              <a:t>, </a:t>
            </a:r>
            <a:r>
              <a:rPr lang="ru-RU" sz="2400" dirty="0" smtClean="0"/>
              <a:t>1994]. </a:t>
            </a:r>
            <a:r>
              <a:rPr lang="ru-RU" sz="2400" dirty="0"/>
              <a:t>Однако и переоценивать «культурную близость» тоже не следует. Социокультурные феномены могут быть различными, а нередко и противоположными, в западной и постсоветской социальной действительности.  Многие ключевые феномены социальной культуры в нацистской Германии были тождественны тем, которые наблюдались в  Советском Союзе времен сталинизма, и противоположны тем, которые наблюдаются в ФРГ сегодня. </a:t>
            </a:r>
          </a:p>
          <a:p>
            <a:pPr>
              <a:lnSpc>
                <a:spcPct val="90000"/>
              </a:lnSpc>
            </a:pPr>
            <a:r>
              <a:rPr lang="ru-RU" sz="2400" dirty="0"/>
              <a:t>         Именно поэтому изучение социальной культуры должно основываться на интерпретациях, осуществленных с  учетом актуальной социокультурной специфики различных типов </a:t>
            </a:r>
            <a:r>
              <a:rPr lang="ru-RU" sz="2400" dirty="0" smtClean="0"/>
              <a:t>обществ в пространстве и времени. </a:t>
            </a:r>
            <a:endParaRPr lang="ru-RU" sz="2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z="3600" dirty="0" err="1" smtClean="0"/>
              <a:t>Любива</a:t>
            </a:r>
            <a:r>
              <a:rPr lang="uk-UA" sz="3600" dirty="0" smtClean="0"/>
              <a:t> Т.Я., 2011</a:t>
            </a:r>
            <a:endParaRPr lang="en-US" sz="3600" dirty="0"/>
          </a:p>
        </p:txBody>
      </p:sp>
      <p:sp>
        <p:nvSpPr>
          <p:cNvPr id="3" name="Содержимое 2"/>
          <p:cNvSpPr>
            <a:spLocks noGrp="1"/>
          </p:cNvSpPr>
          <p:nvPr>
            <p:ph idx="1"/>
          </p:nvPr>
        </p:nvSpPr>
        <p:spPr/>
        <p:txBody>
          <a:bodyPr/>
          <a:lstStyle/>
          <a:p>
            <a:r>
              <a:rPr lang="uk-UA" sz="2400" dirty="0" smtClean="0"/>
              <a:t>На даних Європейського соціального дослідження здійснена емпірична перевірка теорії цінностей Ш.</a:t>
            </a:r>
            <a:r>
              <a:rPr lang="uk-UA" sz="2400" dirty="0" err="1" smtClean="0"/>
              <a:t>Шварца</a:t>
            </a:r>
            <a:r>
              <a:rPr lang="uk-UA" sz="2400" dirty="0" smtClean="0"/>
              <a:t> за допомогою методу моделей лінійних структурних рівнянь, результатом якої став висновок, що не можна виокремити всі 10 цінностей для України за допомогою тих індикаторів, що закладені автором теорії (Ш.</a:t>
            </a:r>
            <a:r>
              <a:rPr lang="uk-UA" sz="2400" dirty="0" err="1" smtClean="0"/>
              <a:t>Шварцем</a:t>
            </a:r>
            <a:r>
              <a:rPr lang="uk-UA" sz="2400" dirty="0" smtClean="0"/>
              <a:t>) у Європейському соціальному дослідженні, а можна виміряти лише окремі цінності (такі як «</a:t>
            </a:r>
            <a:r>
              <a:rPr lang="uk-UA" sz="2400" dirty="0" err="1" smtClean="0"/>
              <a:t>Традиція-Конформність</a:t>
            </a:r>
            <a:r>
              <a:rPr lang="uk-UA" sz="2400" dirty="0" smtClean="0"/>
              <a:t>», «Влада-Досягнення», «Універсалізм-Доброта»), але не у всіх хвилях Європейського соціального дослідження, що свідчить про </a:t>
            </a:r>
            <a:r>
              <a:rPr lang="uk-UA" sz="2400" dirty="0" err="1" smtClean="0"/>
              <a:t>неуніверсальність</a:t>
            </a:r>
            <a:r>
              <a:rPr lang="uk-UA" sz="2400" dirty="0" smtClean="0"/>
              <a:t> теорії цінностей Ш.</a:t>
            </a:r>
            <a:r>
              <a:rPr lang="uk-UA" sz="2400" dirty="0" err="1" smtClean="0"/>
              <a:t>Шварца</a:t>
            </a:r>
            <a:r>
              <a:rPr lang="uk-UA" sz="2400" dirty="0" smtClean="0"/>
              <a:t> по відношенню до українських реалій.</a:t>
            </a:r>
            <a:endParaRPr lang="en-US" sz="2400" dirty="0" smtClean="0"/>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p:cNvSpPr>
            <a:spLocks noGrp="1" noChangeArrowheads="1"/>
          </p:cNvSpPr>
          <p:nvPr>
            <p:ph type="body" idx="1"/>
          </p:nvPr>
        </p:nvSpPr>
        <p:spPr>
          <a:xfrm>
            <a:off x="250825" y="333375"/>
            <a:ext cx="8497888" cy="6335713"/>
          </a:xfrm>
        </p:spPr>
        <p:txBody>
          <a:bodyPr/>
          <a:lstStyle/>
          <a:p>
            <a:r>
              <a:rPr lang="ru-RU" sz="2800" dirty="0" smtClean="0"/>
              <a:t> Изложение </a:t>
            </a:r>
            <a:r>
              <a:rPr lang="ru-RU" sz="2800" dirty="0"/>
              <a:t>результатов </a:t>
            </a:r>
            <a:r>
              <a:rPr lang="ru-RU" sz="2800" dirty="0" err="1" smtClean="0"/>
              <a:t>кросскультурных</a:t>
            </a:r>
            <a:r>
              <a:rPr lang="ru-RU" sz="2800" dirty="0" smtClean="0"/>
              <a:t> </a:t>
            </a:r>
            <a:r>
              <a:rPr lang="ru-RU" sz="2800" dirty="0"/>
              <a:t>исследований принципиально различно для культурного релятивиста и объективиста. </a:t>
            </a:r>
          </a:p>
          <a:p>
            <a:r>
              <a:rPr lang="ru-RU" sz="2800" dirty="0"/>
              <a:t>Крайний релятивизм постулирует культурную уникальность и невозможность осуществления достоверных межкультурных сравнений.</a:t>
            </a:r>
          </a:p>
          <a:p>
            <a:r>
              <a:rPr lang="ru-RU" sz="2800" dirty="0"/>
              <a:t>Объективистский абсолютизм отстаивает принцип достоверности любых  сравнений при соблюдении правил обоснования исследовательской процедуры.</a:t>
            </a:r>
          </a:p>
          <a:p>
            <a:r>
              <a:rPr lang="ru-RU" sz="2800" dirty="0"/>
              <a:t>Между крайними позициями – умеренный релятивизм </a:t>
            </a:r>
            <a:r>
              <a:rPr lang="ru-RU" sz="2800" dirty="0" smtClean="0"/>
              <a:t>(или </a:t>
            </a:r>
            <a:r>
              <a:rPr lang="ru-RU" sz="2800" dirty="0"/>
              <a:t>умеренный </a:t>
            </a:r>
            <a:r>
              <a:rPr lang="ru-RU" sz="2800" dirty="0" smtClean="0"/>
              <a:t>объективизм)</a:t>
            </a:r>
            <a:endParaRPr lang="ru-RU" sz="2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35" name="Rectangle 43"/>
          <p:cNvSpPr>
            <a:spLocks noGrp="1" noChangeArrowheads="1"/>
          </p:cNvSpPr>
          <p:nvPr>
            <p:ph type="title"/>
          </p:nvPr>
        </p:nvSpPr>
        <p:spPr>
          <a:xfrm>
            <a:off x="467544" y="0"/>
            <a:ext cx="8229600" cy="633412"/>
          </a:xfrm>
        </p:spPr>
        <p:txBody>
          <a:bodyPr/>
          <a:lstStyle/>
          <a:p>
            <a:r>
              <a:rPr lang="ru-RU" sz="2400" dirty="0"/>
              <a:t>Согласны ли Вы со следующими суждениями?</a:t>
            </a:r>
          </a:p>
        </p:txBody>
      </p:sp>
      <p:graphicFrame>
        <p:nvGraphicFramePr>
          <p:cNvPr id="8292" name="Group 100"/>
          <p:cNvGraphicFramePr>
            <a:graphicFrameLocks noGrp="1"/>
          </p:cNvGraphicFramePr>
          <p:nvPr>
            <p:ph idx="1"/>
          </p:nvPr>
        </p:nvGraphicFramePr>
        <p:xfrm>
          <a:off x="467545" y="548680"/>
          <a:ext cx="8676455" cy="6733872"/>
        </p:xfrm>
        <a:graphic>
          <a:graphicData uri="http://schemas.openxmlformats.org/drawingml/2006/table">
            <a:tbl>
              <a:tblPr/>
              <a:tblGrid>
                <a:gridCol w="4680519"/>
                <a:gridCol w="1008112"/>
                <a:gridCol w="936104"/>
                <a:gridCol w="936104"/>
                <a:gridCol w="1115616"/>
              </a:tblGrid>
              <a:tr h="110116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400" b="0" i="0" u="none" strike="noStrike" cap="none" normalizeH="0" baseline="0" smtClean="0">
                          <a:ln>
                            <a:noFill/>
                          </a:ln>
                          <a:solidFill>
                            <a:schemeClr val="tx1"/>
                          </a:solidFill>
                          <a:effectLst/>
                          <a:latin typeface="Arial" pitchFamily="34" charset="0"/>
                        </a:rPr>
                        <a:t>Совсем не согласен</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400" b="0" i="0" u="none" strike="noStrike" cap="none" normalizeH="0" baseline="0" smtClean="0">
                          <a:ln>
                            <a:noFill/>
                          </a:ln>
                          <a:solidFill>
                            <a:schemeClr val="tx1"/>
                          </a:solidFill>
                          <a:effectLst/>
                          <a:latin typeface="Arial" pitchFamily="34" charset="0"/>
                        </a:rPr>
                        <a:t>Скорее не согласен</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400" b="0" i="0" u="none" strike="noStrike" cap="none" normalizeH="0" baseline="0" smtClean="0">
                          <a:ln>
                            <a:noFill/>
                          </a:ln>
                          <a:solidFill>
                            <a:schemeClr val="tx1"/>
                          </a:solidFill>
                          <a:effectLst/>
                          <a:latin typeface="Arial" pitchFamily="34" charset="0"/>
                        </a:rPr>
                        <a:t>Скорее согласен</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400" b="0" i="0" u="none" strike="noStrike" cap="none" normalizeH="0" baseline="0" smtClean="0">
                          <a:ln>
                            <a:noFill/>
                          </a:ln>
                          <a:solidFill>
                            <a:schemeClr val="tx1"/>
                          </a:solidFill>
                          <a:effectLst/>
                          <a:latin typeface="Arial" pitchFamily="34" charset="0"/>
                        </a:rPr>
                        <a:t>Полностью согласен</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14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800" b="0" i="0" u="none" strike="noStrike" cap="none" normalizeH="0" baseline="0" smtClean="0">
                          <a:ln>
                            <a:noFill/>
                          </a:ln>
                          <a:solidFill>
                            <a:schemeClr val="tx1"/>
                          </a:solidFill>
                          <a:effectLst/>
                          <a:latin typeface="Arial" pitchFamily="34" charset="0"/>
                        </a:rPr>
                        <a:t>Социология не допускает «вненаучного» знания в его художественных , оценочных и повседневных формах</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pitchFamily="34" charset="0"/>
                        </a:rPr>
                        <a:t>16</a:t>
                      </a:r>
                      <a:endParaRPr kumimoji="0" lang="ru-RU" sz="28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pitchFamily="34" charset="0"/>
                        </a:rPr>
                        <a:t>43</a:t>
                      </a:r>
                      <a:endParaRPr kumimoji="0" lang="ru-RU" sz="2800" b="0" i="0" u="none" strike="noStrike" cap="none" normalizeH="0" baseline="0" dirty="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pitchFamily="34" charset="0"/>
                        </a:rPr>
                        <a:t>26</a:t>
                      </a:r>
                      <a:endParaRPr kumimoji="0" lang="ru-RU" sz="28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pitchFamily="34" charset="0"/>
                        </a:rPr>
                        <a:t>10</a:t>
                      </a:r>
                      <a:endParaRPr kumimoji="0" lang="ru-RU" sz="28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8872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800" b="0" i="0" u="none" strike="noStrike" cap="none" normalizeH="0" baseline="0" smtClean="0">
                          <a:ln>
                            <a:noFill/>
                          </a:ln>
                          <a:solidFill>
                            <a:schemeClr val="tx1"/>
                          </a:solidFill>
                          <a:effectLst/>
                          <a:latin typeface="Arial" pitchFamily="34" charset="0"/>
                        </a:rPr>
                        <a:t>Теории должны получать всестороннее эмпирическое подтверждение, без которого они остаются лишь предположениями</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pitchFamily="34" charset="0"/>
                        </a:rPr>
                        <a:t>6</a:t>
                      </a:r>
                      <a:endParaRPr kumimoji="0" lang="ru-RU" sz="28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pitchFamily="34" charset="0"/>
                        </a:rPr>
                        <a:t>19</a:t>
                      </a:r>
                      <a:endParaRPr kumimoji="0" lang="ru-RU" sz="28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pitchFamily="34" charset="0"/>
                        </a:rPr>
                        <a:t>34</a:t>
                      </a:r>
                      <a:endParaRPr kumimoji="0" lang="ru-RU" sz="28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pitchFamily="34" charset="0"/>
                        </a:rPr>
                        <a:t>41</a:t>
                      </a:r>
                      <a:endParaRPr kumimoji="0" lang="ru-RU" sz="28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46304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800" b="0" i="0" u="none" strike="noStrike" cap="none" normalizeH="0" baseline="0" smtClean="0">
                          <a:ln>
                            <a:noFill/>
                          </a:ln>
                          <a:solidFill>
                            <a:schemeClr val="tx1"/>
                          </a:solidFill>
                          <a:effectLst/>
                          <a:latin typeface="Arial" pitchFamily="34" charset="0"/>
                        </a:rPr>
                        <a:t>Мультипарадигмальность и теоретический плюрализм не означают равного права на существование взаимоисключающих концептов – один из них или оба являются ложными</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pitchFamily="34" charset="0"/>
                        </a:rPr>
                        <a:t>24</a:t>
                      </a:r>
                      <a:endParaRPr kumimoji="0" lang="ru-RU" sz="28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pitchFamily="34" charset="0"/>
                        </a:rPr>
                        <a:t>35</a:t>
                      </a:r>
                      <a:endParaRPr kumimoji="0" lang="ru-RU" sz="28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pitchFamily="34" charset="0"/>
                        </a:rPr>
                        <a:t>18</a:t>
                      </a:r>
                      <a:endParaRPr kumimoji="0" lang="ru-RU" sz="28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pitchFamily="34" charset="0"/>
                        </a:rPr>
                        <a:t>13</a:t>
                      </a:r>
                      <a:endParaRPr kumimoji="0" lang="ru-RU" sz="28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792224">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800" b="0" i="0" u="none" strike="noStrike" cap="none" normalizeH="0" baseline="0" dirty="0" smtClean="0">
                          <a:ln>
                            <a:noFill/>
                          </a:ln>
                          <a:solidFill>
                            <a:schemeClr val="tx1"/>
                          </a:solidFill>
                          <a:effectLst/>
                          <a:latin typeface="Arial" pitchFamily="34" charset="0"/>
                        </a:rPr>
                        <a:t>Процесс расширения междисциплинарных контактов не тождественен размыванию дисциплинарных   границ социологии, имеющей специфические теоретико-методологические основания.</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pitchFamily="34" charset="0"/>
                        </a:rPr>
                        <a:t>6</a:t>
                      </a:r>
                      <a:endParaRPr kumimoji="0" lang="ru-RU" sz="28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pitchFamily="34" charset="0"/>
                        </a:rPr>
                        <a:t>10</a:t>
                      </a:r>
                      <a:endParaRPr kumimoji="0" lang="ru-RU" sz="28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pitchFamily="34" charset="0"/>
                        </a:rPr>
                        <a:t>20</a:t>
                      </a:r>
                      <a:endParaRPr kumimoji="0" lang="ru-RU" sz="28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pitchFamily="34" charset="0"/>
                        </a:rPr>
                        <a:t>55</a:t>
                      </a:r>
                      <a:endParaRPr kumimoji="0" lang="ru-RU" sz="2800" b="0" i="0" u="none" strike="noStrike" cap="none" normalizeH="0" baseline="0" dirty="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p:cNvSpPr>
            <a:spLocks noGrp="1" noChangeArrowheads="1"/>
          </p:cNvSpPr>
          <p:nvPr>
            <p:ph type="body" idx="1"/>
          </p:nvPr>
        </p:nvSpPr>
        <p:spPr>
          <a:xfrm>
            <a:off x="457200" y="0"/>
            <a:ext cx="8218488" cy="6126163"/>
          </a:xfrm>
        </p:spPr>
        <p:txBody>
          <a:bodyPr/>
          <a:lstStyle/>
          <a:p>
            <a:r>
              <a:rPr lang="ru-RU" sz="2800" b="1" dirty="0"/>
              <a:t>В переводе на язык принципов:</a:t>
            </a:r>
          </a:p>
          <a:p>
            <a:r>
              <a:rPr lang="ru-RU" sz="2800" dirty="0"/>
              <a:t>объективист говорит о </a:t>
            </a:r>
            <a:r>
              <a:rPr lang="ru-RU" sz="2800" dirty="0" err="1"/>
              <a:t>транскультурной</a:t>
            </a:r>
            <a:r>
              <a:rPr lang="ru-RU" sz="2800" dirty="0"/>
              <a:t> инвариантности,</a:t>
            </a:r>
          </a:p>
          <a:p>
            <a:r>
              <a:rPr lang="ru-RU" sz="2800" dirty="0"/>
              <a:t>релятивист – о культурной уникальности,</a:t>
            </a:r>
          </a:p>
          <a:p>
            <a:r>
              <a:rPr lang="ru-RU" sz="2800" dirty="0"/>
              <a:t>умеренный - о культурной чувствительности сравнительных данных</a:t>
            </a:r>
          </a:p>
          <a:p>
            <a:r>
              <a:rPr lang="ru-RU" sz="2800" dirty="0"/>
              <a:t>В этом контексте определяется и моя собственная позиция - умеренного объективиста. </a:t>
            </a:r>
            <a:endParaRPr lang="ru-RU" sz="2800" dirty="0" smtClean="0"/>
          </a:p>
          <a:p>
            <a:r>
              <a:rPr lang="ru-RU" sz="2800" dirty="0" smtClean="0"/>
              <a:t>Чувствительность </a:t>
            </a:r>
            <a:r>
              <a:rPr lang="ru-RU" sz="2800" dirty="0"/>
              <a:t>проявляется на всех этапах </a:t>
            </a:r>
            <a:r>
              <a:rPr lang="ru-RU" sz="2800" dirty="0" err="1" smtClean="0"/>
              <a:t>кросс-культурного</a:t>
            </a:r>
            <a:r>
              <a:rPr lang="ru-RU" sz="2800" dirty="0" smtClean="0"/>
              <a:t> </a:t>
            </a:r>
            <a:r>
              <a:rPr lang="ru-RU" sz="2800" dirty="0"/>
              <a:t>социологического исследования.</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ChangeArrowheads="1"/>
          </p:cNvSpPr>
          <p:nvPr>
            <p:ph type="body" idx="1"/>
          </p:nvPr>
        </p:nvSpPr>
        <p:spPr>
          <a:xfrm>
            <a:off x="457200" y="333375"/>
            <a:ext cx="8435975" cy="6264275"/>
          </a:xfrm>
        </p:spPr>
        <p:txBody>
          <a:bodyPr/>
          <a:lstStyle/>
          <a:p>
            <a:pPr marL="457200" indent="-457200">
              <a:lnSpc>
                <a:spcPct val="90000"/>
              </a:lnSpc>
              <a:buFontTx/>
              <a:buNone/>
            </a:pPr>
            <a:r>
              <a:rPr lang="uk-UA" sz="2400" b="1" dirty="0" smtClean="0"/>
              <a:t>К</a:t>
            </a:r>
            <a:r>
              <a:rPr lang="ru-RU" sz="2400" b="1" dirty="0" err="1" smtClean="0"/>
              <a:t>росск</a:t>
            </a:r>
            <a:r>
              <a:rPr lang="uk-UA" sz="2400" b="1" dirty="0" err="1" smtClean="0"/>
              <a:t>ультурная</a:t>
            </a:r>
            <a:r>
              <a:rPr lang="uk-UA" sz="2400" b="1" dirty="0" smtClean="0"/>
              <a:t> </a:t>
            </a:r>
            <a:r>
              <a:rPr lang="uk-UA" sz="2400" b="1" dirty="0" err="1"/>
              <a:t>чувстительность</a:t>
            </a:r>
            <a:r>
              <a:rPr lang="uk-UA" sz="2400" b="1" dirty="0"/>
              <a:t> на </a:t>
            </a:r>
            <a:r>
              <a:rPr lang="uk-UA" sz="2400" b="1" dirty="0" err="1"/>
              <a:t>разлиных</a:t>
            </a:r>
            <a:r>
              <a:rPr lang="uk-UA" sz="2400" b="1" dirty="0"/>
              <a:t> </a:t>
            </a:r>
            <a:r>
              <a:rPr lang="uk-UA" sz="2400" b="1" dirty="0" err="1"/>
              <a:t>этапах</a:t>
            </a:r>
            <a:r>
              <a:rPr lang="uk-UA" sz="2400" b="1" dirty="0"/>
              <a:t> </a:t>
            </a:r>
            <a:r>
              <a:rPr lang="uk-UA" sz="2400" b="1" dirty="0" err="1" smtClean="0"/>
              <a:t>сравнительных</a:t>
            </a:r>
            <a:r>
              <a:rPr lang="uk-UA" sz="2400" b="1" dirty="0" smtClean="0"/>
              <a:t> </a:t>
            </a:r>
            <a:r>
              <a:rPr lang="uk-UA" sz="2400" b="1" dirty="0" err="1" smtClean="0"/>
              <a:t>исследований</a:t>
            </a:r>
            <a:endParaRPr lang="uk-UA" sz="2400" b="1" dirty="0"/>
          </a:p>
          <a:p>
            <a:pPr marL="457200" indent="-457200">
              <a:lnSpc>
                <a:spcPct val="90000"/>
              </a:lnSpc>
              <a:buFontTx/>
              <a:buAutoNum type="arabicPeriod"/>
            </a:pPr>
            <a:r>
              <a:rPr lang="ru-RU" sz="2400" dirty="0"/>
              <a:t>Концептуализация - </a:t>
            </a:r>
            <a:r>
              <a:rPr lang="uk-UA" sz="2400" dirty="0" err="1"/>
              <a:t>Смысловая</a:t>
            </a:r>
            <a:r>
              <a:rPr lang="uk-UA" sz="2400" dirty="0"/>
              <a:t> </a:t>
            </a:r>
            <a:r>
              <a:rPr lang="uk-UA" sz="2400" dirty="0" err="1"/>
              <a:t>адекватность</a:t>
            </a:r>
            <a:r>
              <a:rPr lang="uk-UA" sz="2400" dirty="0"/>
              <a:t> </a:t>
            </a:r>
            <a:r>
              <a:rPr lang="uk-UA" sz="2400" dirty="0" err="1"/>
              <a:t>теории</a:t>
            </a:r>
            <a:r>
              <a:rPr lang="uk-UA" sz="2400" dirty="0"/>
              <a:t> для </a:t>
            </a:r>
            <a:r>
              <a:rPr lang="uk-UA" sz="2400" dirty="0" err="1"/>
              <a:t>всех</a:t>
            </a:r>
            <a:r>
              <a:rPr lang="uk-UA" sz="2400" dirty="0"/>
              <a:t> культур, </a:t>
            </a:r>
            <a:r>
              <a:rPr lang="uk-UA" sz="2400" dirty="0" err="1"/>
              <a:t>участвующих</a:t>
            </a:r>
            <a:r>
              <a:rPr lang="uk-UA" sz="2400" dirty="0"/>
              <a:t> в </a:t>
            </a:r>
            <a:r>
              <a:rPr lang="uk-UA" sz="2400" dirty="0" err="1"/>
              <a:t>исследовании</a:t>
            </a:r>
            <a:endParaRPr lang="ru-RU" sz="2400" dirty="0"/>
          </a:p>
          <a:p>
            <a:pPr marL="457200" indent="-457200">
              <a:lnSpc>
                <a:spcPct val="90000"/>
              </a:lnSpc>
              <a:buFontTx/>
              <a:buAutoNum type="arabicPeriod"/>
            </a:pPr>
            <a:r>
              <a:rPr lang="ru-RU" sz="2400" dirty="0"/>
              <a:t>Выбор метода - </a:t>
            </a:r>
            <a:r>
              <a:rPr lang="uk-UA" sz="2400" dirty="0" err="1"/>
              <a:t>Отсутствие</a:t>
            </a:r>
            <a:r>
              <a:rPr lang="uk-UA" sz="2400" dirty="0"/>
              <a:t> </a:t>
            </a:r>
            <a:r>
              <a:rPr lang="uk-UA" sz="2400" dirty="0" err="1"/>
              <a:t>культурных</a:t>
            </a:r>
            <a:r>
              <a:rPr lang="uk-UA" sz="2400" dirty="0"/>
              <a:t> </a:t>
            </a:r>
            <a:r>
              <a:rPr lang="uk-UA" sz="2400" dirty="0" err="1"/>
              <a:t>барьеров</a:t>
            </a:r>
            <a:r>
              <a:rPr lang="uk-UA" sz="2400" dirty="0"/>
              <a:t>, </a:t>
            </a:r>
            <a:r>
              <a:rPr lang="uk-UA" sz="2400" dirty="0" err="1"/>
              <a:t>связанных</a:t>
            </a:r>
            <a:r>
              <a:rPr lang="uk-UA" sz="2400" dirty="0"/>
              <a:t> с </a:t>
            </a:r>
            <a:r>
              <a:rPr lang="uk-UA" sz="2400" dirty="0" err="1"/>
              <a:t>применением</a:t>
            </a:r>
            <a:r>
              <a:rPr lang="uk-UA" sz="2400" dirty="0"/>
              <a:t> метода</a:t>
            </a:r>
            <a:endParaRPr lang="ru-RU" sz="2400" dirty="0"/>
          </a:p>
          <a:p>
            <a:pPr marL="457200" indent="-457200">
              <a:lnSpc>
                <a:spcPct val="90000"/>
              </a:lnSpc>
              <a:buFontTx/>
              <a:buAutoNum type="arabicPeriod"/>
            </a:pPr>
            <a:r>
              <a:rPr lang="ru-RU" sz="2400" dirty="0" err="1"/>
              <a:t>Операционализация</a:t>
            </a:r>
            <a:r>
              <a:rPr lang="ru-RU" sz="2400" dirty="0"/>
              <a:t> - </a:t>
            </a:r>
            <a:r>
              <a:rPr lang="uk-UA" sz="2400" dirty="0" err="1"/>
              <a:t>Равная</a:t>
            </a:r>
            <a:r>
              <a:rPr lang="uk-UA" sz="2400" dirty="0"/>
              <a:t> валидность и  </a:t>
            </a:r>
            <a:r>
              <a:rPr lang="uk-UA" sz="2400" dirty="0" err="1"/>
              <a:t>надежность</a:t>
            </a:r>
            <a:r>
              <a:rPr lang="uk-UA" sz="2400" dirty="0"/>
              <a:t> </a:t>
            </a:r>
            <a:r>
              <a:rPr lang="uk-UA" sz="2400" dirty="0" err="1"/>
              <a:t>измерения</a:t>
            </a:r>
            <a:r>
              <a:rPr lang="uk-UA" sz="2400" dirty="0"/>
              <a:t> для </a:t>
            </a:r>
            <a:r>
              <a:rPr lang="uk-UA" sz="2400" dirty="0" err="1"/>
              <a:t>всех</a:t>
            </a:r>
            <a:r>
              <a:rPr lang="uk-UA" sz="2400" dirty="0"/>
              <a:t> культур</a:t>
            </a:r>
            <a:endParaRPr lang="ru-RU" sz="2400" dirty="0"/>
          </a:p>
          <a:p>
            <a:pPr marL="457200" indent="-457200">
              <a:lnSpc>
                <a:spcPct val="90000"/>
              </a:lnSpc>
              <a:buFontTx/>
              <a:buAutoNum type="arabicPeriod"/>
            </a:pPr>
            <a:r>
              <a:rPr lang="ru-RU" sz="2400" dirty="0"/>
              <a:t>Выбор объекта - </a:t>
            </a:r>
            <a:r>
              <a:rPr lang="uk-UA" sz="2400" dirty="0" err="1"/>
              <a:t>Эквивалентность</a:t>
            </a:r>
            <a:r>
              <a:rPr lang="uk-UA" sz="2400" dirty="0"/>
              <a:t> </a:t>
            </a:r>
            <a:r>
              <a:rPr lang="uk-UA" sz="2400" dirty="0" err="1"/>
              <a:t>сравниваемых</a:t>
            </a:r>
            <a:r>
              <a:rPr lang="uk-UA" sz="2400" dirty="0"/>
              <a:t> </a:t>
            </a:r>
            <a:r>
              <a:rPr lang="uk-UA" sz="2400" dirty="0" err="1"/>
              <a:t>популяций</a:t>
            </a:r>
            <a:endParaRPr lang="ru-RU" sz="2400" dirty="0"/>
          </a:p>
          <a:p>
            <a:pPr marL="457200" indent="-457200">
              <a:lnSpc>
                <a:spcPct val="90000"/>
              </a:lnSpc>
              <a:buFontTx/>
              <a:buAutoNum type="arabicPeriod"/>
            </a:pPr>
            <a:r>
              <a:rPr lang="ru-RU" sz="2400" dirty="0"/>
              <a:t>Определение процедуры </a:t>
            </a:r>
            <a:r>
              <a:rPr lang="uk-UA" sz="2400" dirty="0" err="1"/>
              <a:t>сбора</a:t>
            </a:r>
            <a:r>
              <a:rPr lang="uk-UA" sz="2400" dirty="0"/>
              <a:t> </a:t>
            </a:r>
            <a:r>
              <a:rPr lang="uk-UA" sz="2400" dirty="0" err="1"/>
              <a:t>данных</a:t>
            </a:r>
            <a:r>
              <a:rPr lang="uk-UA" sz="2400" dirty="0"/>
              <a:t> </a:t>
            </a:r>
            <a:r>
              <a:rPr lang="uk-UA" sz="2400" dirty="0" err="1"/>
              <a:t>-Применимость</a:t>
            </a:r>
            <a:r>
              <a:rPr lang="uk-UA" sz="2400" dirty="0"/>
              <a:t> </a:t>
            </a:r>
            <a:r>
              <a:rPr lang="uk-UA" sz="2400" dirty="0" err="1"/>
              <a:t>процедуры</a:t>
            </a:r>
            <a:r>
              <a:rPr lang="uk-UA" sz="2400" dirty="0"/>
              <a:t> </a:t>
            </a:r>
            <a:r>
              <a:rPr lang="uk-UA" sz="2400" dirty="0" err="1"/>
              <a:t>во</a:t>
            </a:r>
            <a:r>
              <a:rPr lang="uk-UA" sz="2400" dirty="0"/>
              <a:t> </a:t>
            </a:r>
            <a:r>
              <a:rPr lang="uk-UA" sz="2400" dirty="0" err="1"/>
              <a:t>всех</a:t>
            </a:r>
            <a:r>
              <a:rPr lang="uk-UA" sz="2400" dirty="0"/>
              <a:t> культурах</a:t>
            </a:r>
            <a:endParaRPr lang="ru-RU" sz="2400" dirty="0"/>
          </a:p>
          <a:p>
            <a:pPr marL="457200" indent="-457200">
              <a:lnSpc>
                <a:spcPct val="90000"/>
              </a:lnSpc>
              <a:buFontTx/>
              <a:buAutoNum type="arabicPeriod"/>
            </a:pPr>
            <a:r>
              <a:rPr lang="ru-RU" sz="2400" dirty="0" smtClean="0"/>
              <a:t>Интерпретация </a:t>
            </a:r>
            <a:r>
              <a:rPr lang="uk-UA" sz="2400" dirty="0" smtClean="0"/>
              <a:t>и </a:t>
            </a:r>
            <a:r>
              <a:rPr lang="uk-UA" sz="2400" dirty="0" err="1" smtClean="0"/>
              <a:t>и</a:t>
            </a:r>
            <a:r>
              <a:rPr lang="uk-UA" sz="2400" dirty="0" err="1" smtClean="0"/>
              <a:t>мплементация</a:t>
            </a:r>
            <a:r>
              <a:rPr lang="uk-UA" sz="2400" dirty="0" smtClean="0"/>
              <a:t> </a:t>
            </a:r>
            <a:r>
              <a:rPr lang="uk-UA" sz="2400" dirty="0" err="1"/>
              <a:t>результатов</a:t>
            </a:r>
            <a:r>
              <a:rPr lang="uk-UA" sz="2400" dirty="0"/>
              <a:t> - </a:t>
            </a:r>
            <a:r>
              <a:rPr lang="uk-UA" sz="2400" dirty="0" err="1" smtClean="0"/>
              <a:t>Учет</a:t>
            </a:r>
            <a:r>
              <a:rPr lang="uk-UA" sz="2400" dirty="0" smtClean="0"/>
              <a:t> </a:t>
            </a:r>
            <a:r>
              <a:rPr lang="uk-UA" sz="2400" dirty="0" err="1" smtClean="0"/>
              <a:t>специфики</a:t>
            </a:r>
            <a:r>
              <a:rPr lang="uk-UA" sz="2400" dirty="0" smtClean="0"/>
              <a:t> культурного </a:t>
            </a:r>
            <a:r>
              <a:rPr lang="uk-UA" sz="2400" dirty="0" err="1" smtClean="0"/>
              <a:t>контекста</a:t>
            </a:r>
            <a:r>
              <a:rPr lang="uk-UA" sz="2400" dirty="0" smtClean="0"/>
              <a:t> </a:t>
            </a:r>
            <a:r>
              <a:rPr lang="uk-UA" sz="2400" dirty="0" smtClean="0"/>
              <a:t>и </a:t>
            </a:r>
            <a:r>
              <a:rPr lang="uk-UA" sz="2400" dirty="0" err="1" smtClean="0"/>
              <a:t>недопустимость</a:t>
            </a:r>
            <a:r>
              <a:rPr lang="uk-UA" sz="2400" dirty="0" smtClean="0"/>
              <a:t> </a:t>
            </a:r>
            <a:r>
              <a:rPr lang="uk-UA" sz="2400" dirty="0" err="1"/>
              <a:t>использования</a:t>
            </a:r>
            <a:r>
              <a:rPr lang="uk-UA" sz="2400" dirty="0"/>
              <a:t> в </a:t>
            </a:r>
            <a:r>
              <a:rPr lang="uk-UA" sz="2400" dirty="0" err="1"/>
              <a:t>контексте</a:t>
            </a:r>
            <a:r>
              <a:rPr lang="uk-UA" sz="2400" dirty="0"/>
              <a:t> </a:t>
            </a:r>
            <a:r>
              <a:rPr lang="uk-UA" sz="2400" dirty="0" err="1"/>
              <a:t>этнокультурных</a:t>
            </a:r>
            <a:r>
              <a:rPr lang="uk-UA" sz="2400" dirty="0"/>
              <a:t> </a:t>
            </a:r>
            <a:r>
              <a:rPr lang="uk-UA" sz="2400" dirty="0" err="1"/>
              <a:t>предубеждений</a:t>
            </a:r>
            <a:endParaRPr lang="ru-RU"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ChangeArrowheads="1"/>
          </p:cNvSpPr>
          <p:nvPr>
            <p:ph type="body" idx="1"/>
          </p:nvPr>
        </p:nvSpPr>
        <p:spPr>
          <a:xfrm>
            <a:off x="684213" y="188913"/>
            <a:ext cx="8208962" cy="6408737"/>
          </a:xfrm>
        </p:spPr>
        <p:txBody>
          <a:bodyPr/>
          <a:lstStyle/>
          <a:p>
            <a:pPr marL="609600" indent="-609600"/>
            <a:r>
              <a:rPr lang="ru-RU" sz="2400" dirty="0"/>
              <a:t>Примеры:</a:t>
            </a:r>
          </a:p>
          <a:p>
            <a:pPr marL="609600" indent="-609600">
              <a:buFontTx/>
              <a:buAutoNum type="arabicPeriod"/>
            </a:pPr>
            <a:r>
              <a:rPr lang="ru-RU" sz="2400" dirty="0" smtClean="0"/>
              <a:t>Концепты счастья, </a:t>
            </a:r>
            <a:r>
              <a:rPr lang="ru-RU" sz="2400" dirty="0" smtClean="0"/>
              <a:t>коррупции, доверия</a:t>
            </a:r>
            <a:endParaRPr lang="ru-RU" sz="2400" dirty="0"/>
          </a:p>
          <a:p>
            <a:pPr marL="609600" indent="-609600">
              <a:buFontTx/>
              <a:buAutoNum type="arabicPeriod"/>
            </a:pPr>
            <a:r>
              <a:rPr lang="ru-RU" sz="2400" dirty="0"/>
              <a:t>Измерение частоты употребления </a:t>
            </a:r>
            <a:r>
              <a:rPr lang="ru-RU" sz="2400" dirty="0" smtClean="0"/>
              <a:t>алкоголя, шкала социальной дистанции</a:t>
            </a:r>
            <a:endParaRPr lang="ru-RU" sz="2400" dirty="0"/>
          </a:p>
          <a:p>
            <a:pPr marL="609600" indent="-609600">
              <a:buFontTx/>
              <a:buAutoNum type="arabicPeriod"/>
            </a:pPr>
            <a:r>
              <a:rPr lang="ru-RU" sz="2400" dirty="0"/>
              <a:t>Шкала </a:t>
            </a:r>
            <a:r>
              <a:rPr lang="ru-RU" sz="2400" dirty="0" smtClean="0"/>
              <a:t>Шварца </a:t>
            </a:r>
            <a:r>
              <a:rPr lang="ru-RU" sz="2400" dirty="0"/>
              <a:t>в Украине.</a:t>
            </a:r>
          </a:p>
          <a:p>
            <a:pPr marL="609600" indent="-609600">
              <a:buFontTx/>
              <a:buAutoNum type="arabicPeriod"/>
            </a:pPr>
            <a:r>
              <a:rPr lang="ru-RU" sz="2400" dirty="0"/>
              <a:t>Национальные выборки в Западной и Восточной Европе, выборки для качественных исследований</a:t>
            </a:r>
          </a:p>
          <a:p>
            <a:pPr marL="609600" indent="-609600">
              <a:buFontTx/>
              <a:buAutoNum type="arabicPeriod"/>
            </a:pPr>
            <a:r>
              <a:rPr lang="ru-RU" sz="2400" dirty="0"/>
              <a:t>Случайный отбор в </a:t>
            </a:r>
            <a:r>
              <a:rPr lang="ru-RU" sz="2400" dirty="0" smtClean="0"/>
              <a:t>Украине: проблемы репрезентативности</a:t>
            </a:r>
          </a:p>
          <a:p>
            <a:pPr marL="609600" indent="-609600">
              <a:buFontTx/>
              <a:buAutoNum type="arabicPeriod"/>
            </a:pPr>
            <a:r>
              <a:rPr lang="ru-RU" sz="2400" dirty="0" smtClean="0"/>
              <a:t>Интерпретация </a:t>
            </a:r>
            <a:r>
              <a:rPr lang="ru-RU" sz="2400" dirty="0" smtClean="0"/>
              <a:t>социальных </a:t>
            </a:r>
            <a:r>
              <a:rPr lang="ru-RU" sz="2400" dirty="0" smtClean="0"/>
              <a:t>феноменов в Украине без учета культурного контекста. </a:t>
            </a:r>
            <a:r>
              <a:rPr lang="ru-RU" sz="2400" dirty="0" smtClean="0"/>
              <a:t>Например, интерпретация </a:t>
            </a:r>
            <a:r>
              <a:rPr lang="ru-RU" sz="2400" dirty="0" smtClean="0"/>
              <a:t>Майдана западными, российскими и украинскими исследователями.</a:t>
            </a:r>
            <a:endParaRPr lang="ru-RU"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3"/>
          <p:cNvSpPr>
            <a:spLocks noGrp="1" noChangeArrowheads="1"/>
          </p:cNvSpPr>
          <p:nvPr>
            <p:ph type="body" idx="1"/>
          </p:nvPr>
        </p:nvSpPr>
        <p:spPr>
          <a:xfrm>
            <a:off x="539750" y="476250"/>
            <a:ext cx="8424863" cy="5976938"/>
          </a:xfrm>
        </p:spPr>
        <p:txBody>
          <a:bodyPr/>
          <a:lstStyle/>
          <a:p>
            <a:pPr>
              <a:lnSpc>
                <a:spcPct val="80000"/>
              </a:lnSpc>
            </a:pPr>
            <a:r>
              <a:rPr lang="uk-UA" sz="2800"/>
              <a:t>Интерпретация данн</a:t>
            </a:r>
            <a:r>
              <a:rPr lang="ru-RU" sz="2800"/>
              <a:t>ы</a:t>
            </a:r>
            <a:r>
              <a:rPr lang="uk-UA" sz="2800"/>
              <a:t>х является одним из наиболее уязвимых мест любого социологического исследования. </a:t>
            </a:r>
            <a:r>
              <a:rPr lang="ru-RU" sz="2800"/>
              <a:t>Когда речь идет об исследованиях в рамках единого социально-культурного пространства, ошибки интерпретации связаны прежде всего с   самим исследователем </a:t>
            </a:r>
          </a:p>
          <a:p>
            <a:pPr>
              <a:lnSpc>
                <a:spcPct val="80000"/>
              </a:lnSpc>
            </a:pPr>
            <a:r>
              <a:rPr lang="ru-RU" sz="2800"/>
              <a:t>- мнения вместо фактов</a:t>
            </a:r>
          </a:p>
          <a:p>
            <a:pPr>
              <a:lnSpc>
                <a:spcPct val="80000"/>
              </a:lnSpc>
            </a:pPr>
            <a:r>
              <a:rPr lang="ru-RU" sz="2800"/>
              <a:t>- стереотипные оценки вместо беспристрастных констатаций</a:t>
            </a:r>
          </a:p>
          <a:p>
            <a:pPr>
              <a:lnSpc>
                <a:spcPct val="80000"/>
              </a:lnSpc>
            </a:pPr>
            <a:r>
              <a:rPr lang="ru-RU" sz="2800"/>
              <a:t>- </a:t>
            </a:r>
            <a:r>
              <a:rPr lang="en-US" sz="2800"/>
              <a:t>ad hoc </a:t>
            </a:r>
            <a:r>
              <a:rPr lang="ru-RU" sz="2800"/>
              <a:t>концепции вместо обоснованных теорий</a:t>
            </a:r>
          </a:p>
          <a:p>
            <a:pPr>
              <a:lnSpc>
                <a:spcPct val="80000"/>
              </a:lnSpc>
            </a:pPr>
            <a:r>
              <a:rPr lang="ru-RU" sz="2800"/>
              <a:t>- идеологические убеждения вместо ценностно нейтральных суждений</a:t>
            </a:r>
          </a:p>
          <a:p>
            <a:pPr>
              <a:lnSpc>
                <a:spcPct val="80000"/>
              </a:lnSpc>
            </a:pPr>
            <a:r>
              <a:rPr lang="ru-RU" sz="2800"/>
              <a:t>- поспешные обобщения</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3"/>
          <p:cNvSpPr>
            <a:spLocks noGrp="1" noChangeArrowheads="1"/>
          </p:cNvSpPr>
          <p:nvPr>
            <p:ph type="body" idx="1"/>
          </p:nvPr>
        </p:nvSpPr>
        <p:spPr>
          <a:xfrm>
            <a:off x="457200" y="188913"/>
            <a:ext cx="8147050" cy="5937250"/>
          </a:xfrm>
        </p:spPr>
        <p:txBody>
          <a:bodyPr/>
          <a:lstStyle/>
          <a:p>
            <a:r>
              <a:rPr lang="ru-RU" dirty="0"/>
              <a:t>Когда же осуществляются кросс-культурные сравнения, ошибки связаны еще и с недостаточным учетом особенностей субъективной культуры, присущей сравниваемым общностям. </a:t>
            </a:r>
          </a:p>
          <a:p>
            <a:r>
              <a:rPr lang="ru-RU" dirty="0"/>
              <a:t>Идеал – достижение культурной эквивалентности в интерпретации. </a:t>
            </a:r>
          </a:p>
          <a:p>
            <a:r>
              <a:rPr lang="ru-RU" dirty="0"/>
              <a:t>Для этого необходимо выйти за пределы </a:t>
            </a:r>
            <a:r>
              <a:rPr lang="ru-RU" dirty="0" err="1"/>
              <a:t>этноцентризма</a:t>
            </a:r>
            <a:r>
              <a:rPr lang="ru-RU" dirty="0"/>
              <a:t>, присущего исследователю </a:t>
            </a:r>
          </a:p>
          <a:p>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ru-RU" sz="2800"/>
              <a:t>Культурно обусловленные ошибки интерпретации </a:t>
            </a:r>
            <a:br>
              <a:rPr lang="ru-RU" sz="2800"/>
            </a:br>
            <a:endParaRPr lang="ru-RU" sz="2800"/>
          </a:p>
        </p:txBody>
      </p:sp>
      <p:sp>
        <p:nvSpPr>
          <p:cNvPr id="21507" name="Rectangle 3"/>
          <p:cNvSpPr>
            <a:spLocks noGrp="1" noChangeArrowheads="1"/>
          </p:cNvSpPr>
          <p:nvPr>
            <p:ph type="body" idx="1"/>
          </p:nvPr>
        </p:nvSpPr>
        <p:spPr>
          <a:xfrm>
            <a:off x="468313" y="1484313"/>
            <a:ext cx="8229600" cy="4525962"/>
          </a:xfrm>
        </p:spPr>
        <p:txBody>
          <a:bodyPr/>
          <a:lstStyle/>
          <a:p>
            <a:pPr>
              <a:lnSpc>
                <a:spcPct val="90000"/>
              </a:lnSpc>
            </a:pPr>
            <a:r>
              <a:rPr lang="ru-RU" sz="2400"/>
              <a:t>Предубеждения исследователя как культурные барьеры и фильтры для беспристрастных выводов.</a:t>
            </a:r>
          </a:p>
          <a:p>
            <a:pPr>
              <a:lnSpc>
                <a:spcPct val="90000"/>
              </a:lnSpc>
            </a:pPr>
            <a:r>
              <a:rPr lang="ru-RU" sz="2400"/>
              <a:t>Неоправданные причинно-следственные связи между культурой в целом и избранными переменными  (тенденциозная генерализация выводов).</a:t>
            </a:r>
          </a:p>
          <a:p>
            <a:pPr>
              <a:lnSpc>
                <a:spcPct val="90000"/>
              </a:lnSpc>
            </a:pPr>
            <a:r>
              <a:rPr lang="ru-RU" sz="2400"/>
              <a:t>Статистически значимые связи принимаются за важные или существенные, если они соответствуют убеждениям интерпретатора.</a:t>
            </a:r>
          </a:p>
          <a:p>
            <a:pPr>
              <a:lnSpc>
                <a:spcPct val="90000"/>
              </a:lnSpc>
            </a:pPr>
            <a:r>
              <a:rPr lang="ru-RU" sz="2400"/>
              <a:t>Интерпретации интенсивности (выше-ниже) и  качества (лучше-хуже) на основании этноцентрических или идеологических оценок.</a:t>
            </a:r>
          </a:p>
          <a:p>
            <a:pPr>
              <a:lnSpc>
                <a:spcPct val="90000"/>
              </a:lnSpc>
            </a:pPr>
            <a:endParaRPr lang="ru-RU" sz="2400"/>
          </a:p>
          <a:p>
            <a:pPr>
              <a:lnSpc>
                <a:spcPct val="90000"/>
              </a:lnSpc>
            </a:pPr>
            <a:endParaRPr lang="ru-RU"/>
          </a:p>
        </p:txBody>
      </p:sp>
    </p:spTree>
  </p:cSld>
  <p:clrMapOvr>
    <a:masterClrMapping/>
  </p:clrMapOvr>
</p:sld>
</file>

<file path=ppt/theme/theme1.xml><?xml version="1.0" encoding="utf-8"?>
<a:theme xmlns:a="http://schemas.openxmlformats.org/drawingml/2006/main" name="Оформление по умолчанию">
  <a:themeElements>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Оформление по умолчанию">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Оформление по умолчанию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Оформление по умолчанию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Оформление по умолчанию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Оформление по умолчанию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Оформление по умолчанию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Оформление по умолчанию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Оформление по умолчанию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Оформление по умолчанию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Оформление по умолчанию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Оформление по умолчанию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Оформление по умолчанию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1499</TotalTime>
  <Words>1210</Words>
  <Application>Microsoft Office PowerPoint</Application>
  <PresentationFormat>Экран (4:3)</PresentationFormat>
  <Paragraphs>95</Paragraphs>
  <Slides>18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18</vt:i4>
      </vt:variant>
    </vt:vector>
  </HeadingPairs>
  <TitlesOfParts>
    <vt:vector size="19" baseType="lpstr">
      <vt:lpstr>Оформление по умолчанию</vt:lpstr>
      <vt:lpstr>Е.И.Головаха</vt:lpstr>
      <vt:lpstr>Слайд 2</vt:lpstr>
      <vt:lpstr>Согласны ли Вы со следующими суждениями?</vt:lpstr>
      <vt:lpstr>Слайд 4</vt:lpstr>
      <vt:lpstr>Слайд 5</vt:lpstr>
      <vt:lpstr>Слайд 6</vt:lpstr>
      <vt:lpstr>Слайд 7</vt:lpstr>
      <vt:lpstr>Слайд 8</vt:lpstr>
      <vt:lpstr>Культурно обусловленные ошибки интерпретации  </vt:lpstr>
      <vt:lpstr>Слайд 10</vt:lpstr>
      <vt:lpstr>Слайд 11</vt:lpstr>
      <vt:lpstr>Слайд 12</vt:lpstr>
      <vt:lpstr>Слайд 13</vt:lpstr>
      <vt:lpstr>Слайд 14</vt:lpstr>
      <vt:lpstr>Слайд 15</vt:lpstr>
      <vt:lpstr>Слайд 16</vt:lpstr>
      <vt:lpstr>Слайд 17</vt:lpstr>
      <vt:lpstr>Любива Т.Я., 2011</vt:lpstr>
    </vt:vector>
  </TitlesOfParts>
  <Company>MoBIL GROUP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Е.И.Головаха</dc:title>
  <dc:creator>Admin</dc:creator>
  <cp:lastModifiedBy>Eugen</cp:lastModifiedBy>
  <cp:revision>89</cp:revision>
  <dcterms:created xsi:type="dcterms:W3CDTF">2011-09-10T13:52:10Z</dcterms:created>
  <dcterms:modified xsi:type="dcterms:W3CDTF">2016-05-18T19:33:15Z</dcterms:modified>
</cp:coreProperties>
</file>